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4398" r:id="rId2"/>
    <p:sldMasterId id="2147484407" r:id="rId3"/>
  </p:sldMasterIdLst>
  <p:notesMasterIdLst>
    <p:notesMasterId r:id="rId20"/>
  </p:notesMasterIdLst>
  <p:handoutMasterIdLst>
    <p:handoutMasterId r:id="rId21"/>
  </p:handoutMasterIdLst>
  <p:sldIdLst>
    <p:sldId id="256" r:id="rId4"/>
    <p:sldId id="443" r:id="rId5"/>
    <p:sldId id="429" r:id="rId6"/>
    <p:sldId id="444" r:id="rId7"/>
    <p:sldId id="445" r:id="rId8"/>
    <p:sldId id="277" r:id="rId9"/>
    <p:sldId id="442" r:id="rId10"/>
    <p:sldId id="385" r:id="rId11"/>
    <p:sldId id="447" r:id="rId12"/>
    <p:sldId id="448" r:id="rId13"/>
    <p:sldId id="459" r:id="rId14"/>
    <p:sldId id="458" r:id="rId15"/>
    <p:sldId id="457" r:id="rId16"/>
    <p:sldId id="446" r:id="rId17"/>
    <p:sldId id="450" r:id="rId18"/>
    <p:sldId id="460" r:id="rId19"/>
  </p:sldIdLst>
  <p:sldSz cx="9144000" cy="6858000" type="screen4x3"/>
  <p:notesSz cx="7099300" cy="10234613"/>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0000CC"/>
    <a:srgbClr val="333333"/>
    <a:srgbClr val="FF9966"/>
    <a:srgbClr val="2DA0E7"/>
    <a:srgbClr val="FF66FF"/>
    <a:srgbClr val="CC66FF"/>
    <a:srgbClr val="3399FF"/>
    <a:srgbClr val="4D4D4D"/>
    <a:srgbClr val="008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1331" autoAdjust="0"/>
  </p:normalViewPr>
  <p:slideViewPr>
    <p:cSldViewPr snapToGrid="0">
      <p:cViewPr>
        <p:scale>
          <a:sx n="80" d="100"/>
          <a:sy n="80" d="100"/>
        </p:scale>
        <p:origin x="-162"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4" d="100"/>
          <a:sy n="84" d="100"/>
        </p:scale>
        <p:origin x="-3084"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Times New Roman"/>
              </a:defRPr>
            </a:lvl1pPr>
          </a:lstStyle>
          <a:p>
            <a:pPr>
              <a:defRPr/>
            </a:pPr>
            <a:endParaRPr lang="en-GB"/>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atin typeface="Times New Roman"/>
              </a:defRPr>
            </a:lvl1pPr>
          </a:lstStyle>
          <a:p>
            <a:pPr>
              <a:defRPr/>
            </a:pPr>
            <a:fld id="{223835AB-AEF3-4D58-A223-0B986487BCBA}" type="datetimeFigureOut">
              <a:rPr lang="en-US"/>
              <a:pPr>
                <a:defRPr/>
              </a:pPr>
              <a:t>2/17/2016</a:t>
            </a:fld>
            <a:endParaRPr lang="en-GB"/>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atin typeface="Times New Roman"/>
              </a:defRPr>
            </a:lvl1pPr>
          </a:lstStyle>
          <a:p>
            <a:pPr>
              <a:defRPr/>
            </a:pPr>
            <a:endParaRPr lang="en-GB"/>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atin typeface="Times New Roman"/>
              </a:defRPr>
            </a:lvl1pPr>
          </a:lstStyle>
          <a:p>
            <a:pPr>
              <a:defRPr/>
            </a:pPr>
            <a:fld id="{366362B6-789F-4360-A5D4-6FC10277C432}" type="slidenum">
              <a:rPr lang="en-GB"/>
              <a:pPr>
                <a:defRPr/>
              </a:pPr>
              <a:t>‹#›</a:t>
            </a:fld>
            <a:endParaRPr lang="en-GB"/>
          </a:p>
        </p:txBody>
      </p:sp>
    </p:spTree>
    <p:extLst>
      <p:ext uri="{BB962C8B-B14F-4D97-AF65-F5344CB8AC3E}">
        <p14:creationId xmlns:p14="http://schemas.microsoft.com/office/powerpoint/2010/main" val="4099501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pPr>
              <a:defRPr/>
            </a:pPr>
            <a:fld id="{1A96DA85-F702-4A22-AAC2-5FED039D815F}" type="datetimeFigureOut">
              <a:rPr lang="en-GB"/>
              <a:pPr>
                <a:defRPr/>
              </a:pPr>
              <a:t>17/02/2016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GB" noProof="0" smtClean="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pPr>
              <a:defRPr/>
            </a:pPr>
            <a:fld id="{30D42B9C-1935-489B-AFC2-97039EC2E73C}" type="slidenum">
              <a:rPr lang="en-GB"/>
              <a:pPr>
                <a:defRPr/>
              </a:pPr>
              <a:t>‹#›</a:t>
            </a:fld>
            <a:endParaRPr lang="en-GB"/>
          </a:p>
        </p:txBody>
      </p:sp>
    </p:spTree>
    <p:extLst>
      <p:ext uri="{BB962C8B-B14F-4D97-AF65-F5344CB8AC3E}">
        <p14:creationId xmlns:p14="http://schemas.microsoft.com/office/powerpoint/2010/main" val="4066061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Nuclear_fusion"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n.wikipedia.org/wiki/Figure_of_merit" TargetMode="External"/><Relationship Id="rId5" Type="http://schemas.openxmlformats.org/officeDocument/2006/relationships/hyperlink" Target="#cite_note-Lawson-1"/><Relationship Id="rId4" Type="http://schemas.openxmlformats.org/officeDocument/2006/relationships/hyperlink" Target="http://en.wikipedia.org/wiki/John_D._Lawson_(scientis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9E1592-CCE6-4007-BA92-CF3008F43579}" type="slidenum">
              <a:rPr lang="en-GB" altLang="en-US" smtClean="0"/>
              <a:pPr/>
              <a:t>6</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9E1592-CCE6-4007-BA92-CF3008F43579}" type="slidenum">
              <a:rPr lang="en-GB" altLang="en-US" smtClean="0"/>
              <a:pPr/>
              <a:t>7</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9E1592-CCE6-4007-BA92-CF3008F43579}" type="slidenum">
              <a:rPr lang="en-GB" altLang="en-US" smtClean="0"/>
              <a:pPr/>
              <a:t>8</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9E1592-CCE6-4007-BA92-CF3008F43579}" type="slidenum">
              <a:rPr lang="en-GB" altLang="en-US" smtClean="0"/>
              <a:pPr/>
              <a:t>9</a:t>
            </a:fld>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9E1592-CCE6-4007-BA92-CF3008F43579}" type="slidenum">
              <a:rPr lang="en-GB" altLang="en-US" smtClean="0"/>
              <a:pPr/>
              <a:t>10</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CCBFF-A990-6E41-BF2C-15CF0EC144E5}" type="slidenum">
              <a:rPr lang="en-US" smtClean="0"/>
              <a:pPr/>
              <a:t>11</a:t>
            </a:fld>
            <a:endParaRPr lang="en-US"/>
          </a:p>
        </p:txBody>
      </p:sp>
    </p:spTree>
    <p:extLst>
      <p:ext uri="{BB962C8B-B14F-4D97-AF65-F5344CB8AC3E}">
        <p14:creationId xmlns:p14="http://schemas.microsoft.com/office/powerpoint/2010/main" val="69208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hlinkClick r:id="rId3" action="ppaction://hlinkfile" tooltip="Nuclear fusion"/>
              </a:rPr>
              <a:t>nuclear fusion</a:t>
            </a:r>
            <a:r>
              <a:rPr lang="en-US" dirty="0" smtClean="0"/>
              <a:t> research, the </a:t>
            </a:r>
            <a:r>
              <a:rPr lang="en-US" b="1" dirty="0" smtClean="0"/>
              <a:t>Lawson criterion</a:t>
            </a:r>
            <a:r>
              <a:rPr lang="en-US" dirty="0" smtClean="0"/>
              <a:t>, first derived on fusion reactors (initially classified) by </a:t>
            </a:r>
            <a:r>
              <a:rPr lang="en-US" dirty="0" smtClean="0">
                <a:hlinkClick r:id="rId4" action="ppaction://hlinkfile" tooltip="John D. Lawson (scientist)"/>
              </a:rPr>
              <a:t>John D. Lawson</a:t>
            </a:r>
            <a:r>
              <a:rPr lang="en-US" dirty="0" smtClean="0"/>
              <a:t> in 1955 and published in 1957,</a:t>
            </a:r>
            <a:r>
              <a:rPr lang="en-US" baseline="30000" dirty="0" smtClean="0">
                <a:hlinkClick r:id="rId5" action="ppaction://hlinkfile"/>
              </a:rPr>
              <a:t>[1]</a:t>
            </a:r>
            <a:r>
              <a:rPr lang="en-US" dirty="0" smtClean="0"/>
              <a:t> is an important general measure of a system that defines the conditions needed for a fusion reactor to reach </a:t>
            </a:r>
            <a:r>
              <a:rPr lang="en-US" b="1" dirty="0" smtClean="0"/>
              <a:t>ignition</a:t>
            </a:r>
            <a:r>
              <a:rPr lang="en-US" dirty="0" smtClean="0"/>
              <a:t>, that is, that the heating of the plasma by the products of the fusion reactions is sufficient to maintain the temperature of the plasma against all losses without external power input. As originally formulated the Lawson criterion gives a minimum required value for the product of the plasma (electron) density </a:t>
            </a:r>
            <a:r>
              <a:rPr lang="en-US" i="1" dirty="0" smtClean="0"/>
              <a:t>n</a:t>
            </a:r>
            <a:r>
              <a:rPr lang="en-US" baseline="-25000" dirty="0" smtClean="0"/>
              <a:t>e</a:t>
            </a:r>
            <a:r>
              <a:rPr lang="en-US" dirty="0" smtClean="0"/>
              <a:t> and the "energy confinement time" . Later analysis suggested that a more useful </a:t>
            </a:r>
            <a:r>
              <a:rPr lang="en-US" dirty="0" smtClean="0">
                <a:hlinkClick r:id="rId6" action="ppaction://hlinkfile" tooltip="Figure of merit"/>
              </a:rPr>
              <a:t>figure of merit</a:t>
            </a:r>
            <a:r>
              <a:rPr lang="en-US" dirty="0" smtClean="0"/>
              <a:t> is the "triple product" of density, confinement time, and plasma temperature </a:t>
            </a:r>
            <a:r>
              <a:rPr lang="en-US" i="1" dirty="0" smtClean="0"/>
              <a:t>T</a:t>
            </a:r>
            <a:r>
              <a:rPr lang="en-US" dirty="0" smtClean="0"/>
              <a:t>. The triple product also has a minimum required value, and the name "Lawson criterion" often refers to this inequality.</a:t>
            </a:r>
            <a:endParaRPr lang="en-US" dirty="0"/>
          </a:p>
        </p:txBody>
      </p:sp>
      <p:sp>
        <p:nvSpPr>
          <p:cNvPr id="4" name="Slide Number Placeholder 3"/>
          <p:cNvSpPr>
            <a:spLocks noGrp="1"/>
          </p:cNvSpPr>
          <p:nvPr>
            <p:ph type="sldNum" sz="quarter" idx="10"/>
          </p:nvPr>
        </p:nvSpPr>
        <p:spPr/>
        <p:txBody>
          <a:bodyPr/>
          <a:lstStyle/>
          <a:p>
            <a:fld id="{70CCCBFF-A990-6E41-BF2C-15CF0EC144E5}" type="slidenum">
              <a:rPr lang="en-US" smtClean="0"/>
              <a:pPr/>
              <a:t>12</a:t>
            </a:fld>
            <a:endParaRPr lang="en-US"/>
          </a:p>
        </p:txBody>
      </p:sp>
    </p:spTree>
    <p:extLst>
      <p:ext uri="{BB962C8B-B14F-4D97-AF65-F5344CB8AC3E}">
        <p14:creationId xmlns:p14="http://schemas.microsoft.com/office/powerpoint/2010/main" val="69208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9E1592-CCE6-4007-BA92-CF3008F43579}" type="slidenum">
              <a:rPr lang="en-GB" altLang="en-US" smtClean="0"/>
              <a:pPr/>
              <a:t>15</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207F7-8D28-45C8-9171-1C01DBE26F7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13016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7" descr="EnergyTechnologyNetwork.jpg"/>
          <p:cNvPicPr>
            <a:picLocks noChangeAspect="1"/>
          </p:cNvPicPr>
          <p:nvPr/>
        </p:nvPicPr>
        <p:blipFill>
          <a:blip r:embed="rId3" cstate="print"/>
          <a:srcRect t="2399"/>
          <a:stretch>
            <a:fillRect/>
          </a:stretch>
        </p:blipFill>
        <p:spPr bwMode="auto">
          <a:xfrm>
            <a:off x="0" y="0"/>
            <a:ext cx="9144000" cy="6858000"/>
          </a:xfrm>
          <a:prstGeom prst="rect">
            <a:avLst/>
          </a:prstGeom>
          <a:noFill/>
          <a:ln w="9525">
            <a:noFill/>
            <a:miter lim="800000"/>
            <a:headEnd/>
            <a:tailEnd/>
          </a:ln>
        </p:spPr>
      </p:pic>
      <p:sp>
        <p:nvSpPr>
          <p:cNvPr id="6" name="Rectangle 17"/>
          <p:cNvSpPr>
            <a:spLocks noGrp="1" noChangeArrowheads="1"/>
          </p:cNvSpPr>
          <p:nvPr>
            <p:ph type="title"/>
          </p:nvPr>
        </p:nvSpPr>
        <p:spPr bwMode="auto">
          <a:xfrm>
            <a:off x="3659983" y="4058320"/>
            <a:ext cx="5484017" cy="585418"/>
          </a:xfrm>
          <a:prstGeom prst="rect">
            <a:avLst/>
          </a:prstGeom>
          <a:noFill/>
          <a:ln w="9525">
            <a:noFill/>
            <a:miter lim="800000"/>
            <a:headEnd/>
            <a:tailEnd/>
          </a:ln>
        </p:spPr>
        <p:txBody>
          <a:bodyPr>
            <a:spAutoFit/>
          </a:bodyPr>
          <a:lstStyle>
            <a:lvl1pPr>
              <a:defRPr sz="3200" b="1">
                <a:solidFill>
                  <a:schemeClr val="tx1"/>
                </a:solidFill>
                <a:latin typeface="Calibri" pitchFamily="34" charset="0"/>
              </a:defRPr>
            </a:lvl1pPr>
          </a:lstStyle>
          <a:p>
            <a:r>
              <a:rPr lang="en-US" smtClean="0"/>
              <a:t>Click to edit Master title style</a:t>
            </a:r>
            <a:endParaRPr lang="de-DE" dirty="0"/>
          </a:p>
        </p:txBody>
      </p:sp>
      <p:sp>
        <p:nvSpPr>
          <p:cNvPr id="5" name="Text Placeholder 2"/>
          <p:cNvSpPr>
            <a:spLocks noGrp="1"/>
          </p:cNvSpPr>
          <p:nvPr>
            <p:ph type="body" idx="1"/>
          </p:nvPr>
        </p:nvSpPr>
        <p:spPr>
          <a:xfrm>
            <a:off x="3649893" y="5127774"/>
            <a:ext cx="5494108" cy="462307"/>
          </a:xfrm>
        </p:spPr>
        <p:txBody>
          <a:bodyPr anchor="b">
            <a:spAutoFit/>
          </a:bodyPr>
          <a:lstStyle>
            <a:lvl1pPr marL="0" indent="0">
              <a:buNone/>
              <a:defRPr sz="2400" b="0">
                <a:solidFill>
                  <a:schemeClr val="tx1"/>
                </a:solidFill>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7106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492500" y="6561138"/>
            <a:ext cx="2133600" cy="252412"/>
          </a:xfrm>
          <a:prstGeom prst="rect">
            <a:avLst/>
          </a:prstGeom>
        </p:spPr>
        <p:txBody>
          <a:bodyPr/>
          <a:lstStyle>
            <a:lvl1pPr>
              <a:defRPr>
                <a:latin typeface="Arial" charset="0"/>
                <a:ea typeface="굴림" charset="-127"/>
              </a:defRPr>
            </a:lvl1pPr>
          </a:lstStyle>
          <a:p>
            <a:pPr eaLnBrk="1" fontAlgn="auto" latinLnBrk="1" hangingPunct="1">
              <a:spcBef>
                <a:spcPts val="0"/>
              </a:spcBef>
              <a:spcAft>
                <a:spcPts val="0"/>
              </a:spcAft>
              <a:defRPr/>
            </a:pPr>
            <a:endParaRPr lang="en-US" altLang="ko-KR" sz="1800">
              <a:solidFill>
                <a:srgbClr val="000000"/>
              </a:solidFill>
            </a:endParaRPr>
          </a:p>
        </p:txBody>
      </p:sp>
      <p:sp>
        <p:nvSpPr>
          <p:cNvPr id="3" name="Rectangle 7"/>
          <p:cNvSpPr>
            <a:spLocks noGrp="1" noChangeArrowheads="1"/>
          </p:cNvSpPr>
          <p:nvPr>
            <p:ph type="sldNum" sz="quarter" idx="11"/>
          </p:nvPr>
        </p:nvSpPr>
        <p:spPr>
          <a:xfrm>
            <a:off x="6794500" y="6561138"/>
            <a:ext cx="2133600" cy="252412"/>
          </a:xfrm>
          <a:prstGeom prst="rect">
            <a:avLst/>
          </a:prstGeom>
        </p:spPr>
        <p:txBody>
          <a:bodyPr/>
          <a:lstStyle>
            <a:lvl1pPr>
              <a:defRPr>
                <a:latin typeface="Arial" charset="0"/>
                <a:ea typeface="굴림" charset="-127"/>
              </a:defRPr>
            </a:lvl1pPr>
          </a:lstStyle>
          <a:p>
            <a:pPr eaLnBrk="1" fontAlgn="auto" latinLnBrk="1" hangingPunct="1">
              <a:spcBef>
                <a:spcPts val="0"/>
              </a:spcBef>
              <a:spcAft>
                <a:spcPts val="0"/>
              </a:spcAft>
              <a:defRPr/>
            </a:pPr>
            <a:fld id="{97FB6AD5-19E9-41BE-A7E6-8469B73591D0}" type="slidenum">
              <a:rPr lang="en-US" altLang="ko-KR" sz="1800">
                <a:solidFill>
                  <a:srgbClr val="000000"/>
                </a:solidFill>
              </a:rPr>
              <a:pPr eaLnBrk="1" fontAlgn="auto" latinLnBrk="1" hangingPunct="1">
                <a:spcBef>
                  <a:spcPts val="0"/>
                </a:spcBef>
                <a:spcAft>
                  <a:spcPts val="0"/>
                </a:spcAft>
                <a:defRPr/>
              </a:pPr>
              <a:t>‹#›</a:t>
            </a:fld>
            <a:endParaRPr lang="en-US" altLang="ko-KR" sz="1800">
              <a:solidFill>
                <a:srgbClr val="000000"/>
              </a:solidFill>
            </a:endParaRPr>
          </a:p>
        </p:txBody>
      </p:sp>
    </p:spTree>
    <p:extLst>
      <p:ext uri="{BB962C8B-B14F-4D97-AF65-F5344CB8AC3E}">
        <p14:creationId xmlns:p14="http://schemas.microsoft.com/office/powerpoint/2010/main" val="2088767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2"/>
            <a:ext cx="2133600" cy="365125"/>
          </a:xfrm>
          <a:prstGeom prst="rect">
            <a:avLst/>
          </a:prstGeom>
        </p:spPr>
        <p:txBody>
          <a:bodyPr/>
          <a:lstStyle/>
          <a:p>
            <a:pPr eaLnBrk="1" fontAlgn="auto" latinLnBrk="1" hangingPunct="1">
              <a:spcBef>
                <a:spcPts val="0"/>
              </a:spcBef>
              <a:spcAft>
                <a:spcPts val="0"/>
              </a:spcAft>
            </a:pPr>
            <a:fld id="{E1C85574-91F4-AF40-9408-C30FFE0B5D9E}" type="datetimeFigureOut">
              <a:rPr kumimoji="1" lang="ja-JP" altLang="en-US" sz="1800" smtClean="0">
                <a:solidFill>
                  <a:srgbClr val="000000"/>
                </a:solidFill>
                <a:latin typeface="Arial"/>
              </a:rPr>
              <a:pPr eaLnBrk="1" fontAlgn="auto" latinLnBrk="1" hangingPunct="1">
                <a:spcBef>
                  <a:spcPts val="0"/>
                </a:spcBef>
                <a:spcAft>
                  <a:spcPts val="0"/>
                </a:spcAft>
              </a:pPr>
              <a:t>2016/2/17</a:t>
            </a:fld>
            <a:endParaRPr kumimoji="1" lang="ja-JP" altLang="en-US" sz="1800">
              <a:solidFill>
                <a:srgbClr val="000000"/>
              </a:solidFill>
              <a:latin typeface="Arial"/>
            </a:endParaRPr>
          </a:p>
        </p:txBody>
      </p:sp>
      <p:sp>
        <p:nvSpPr>
          <p:cNvPr id="5" name="フッター プレースホルダー 4"/>
          <p:cNvSpPr>
            <a:spLocks noGrp="1"/>
          </p:cNvSpPr>
          <p:nvPr>
            <p:ph type="ftr" sz="quarter" idx="11"/>
          </p:nvPr>
        </p:nvSpPr>
        <p:spPr>
          <a:xfrm>
            <a:off x="3124200" y="6356352"/>
            <a:ext cx="2895600" cy="365125"/>
          </a:xfrm>
          <a:prstGeom prst="rect">
            <a:avLst/>
          </a:prstGeom>
        </p:spPr>
        <p:txBody>
          <a:bodyPr/>
          <a:lstStyle/>
          <a:p>
            <a:pPr eaLnBrk="1" fontAlgn="auto" latinLnBrk="1" hangingPunct="1">
              <a:spcBef>
                <a:spcPts val="0"/>
              </a:spcBef>
              <a:spcAft>
                <a:spcPts val="0"/>
              </a:spcAft>
            </a:pPr>
            <a:endParaRPr kumimoji="1" lang="ja-JP" altLang="en-US" sz="1800">
              <a:solidFill>
                <a:srgbClr val="000000"/>
              </a:solidFill>
              <a:latin typeface="Arial"/>
            </a:endParaRPr>
          </a:p>
        </p:txBody>
      </p:sp>
      <p:sp>
        <p:nvSpPr>
          <p:cNvPr id="6" name="スライド番号プレースホルダー 5"/>
          <p:cNvSpPr>
            <a:spLocks noGrp="1"/>
          </p:cNvSpPr>
          <p:nvPr>
            <p:ph type="sldNum" sz="quarter" idx="12"/>
          </p:nvPr>
        </p:nvSpPr>
        <p:spPr>
          <a:xfrm>
            <a:off x="6553200" y="6356352"/>
            <a:ext cx="2133600" cy="365125"/>
          </a:xfrm>
          <a:prstGeom prst="rect">
            <a:avLst/>
          </a:prstGeom>
        </p:spPr>
        <p:txBody>
          <a:bodyPr/>
          <a:lstStyle/>
          <a:p>
            <a:pPr eaLnBrk="1" fontAlgn="auto" latinLnBrk="1" hangingPunct="1">
              <a:spcBef>
                <a:spcPts val="0"/>
              </a:spcBef>
              <a:spcAft>
                <a:spcPts val="0"/>
              </a:spcAft>
            </a:pPr>
            <a:fld id="{EF79C136-E6BA-3443-A5BC-9FD00FA67F76}" type="slidenum">
              <a:rPr kumimoji="1" lang="ja-JP" altLang="en-US" sz="1800" smtClean="0">
                <a:solidFill>
                  <a:srgbClr val="000000"/>
                </a:solidFill>
                <a:latin typeface="Arial"/>
              </a:rPr>
              <a:pPr eaLnBrk="1" fontAlgn="auto" latinLnBrk="1" hangingPunct="1">
                <a:spcBef>
                  <a:spcPts val="0"/>
                </a:spcBef>
                <a:spcAft>
                  <a:spcPts val="0"/>
                </a:spcAft>
              </a:pPr>
              <a:t>‹#›</a:t>
            </a:fld>
            <a:endParaRPr kumimoji="1" lang="ja-JP" altLang="en-US" sz="1800">
              <a:solidFill>
                <a:srgbClr val="000000"/>
              </a:solidFill>
              <a:latin typeface="Arial"/>
            </a:endParaRPr>
          </a:p>
        </p:txBody>
      </p:sp>
    </p:spTree>
    <p:extLst>
      <p:ext uri="{BB962C8B-B14F-4D97-AF65-F5344CB8AC3E}">
        <p14:creationId xmlns:p14="http://schemas.microsoft.com/office/powerpoint/2010/main" val="2643932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078992"/>
          </a:xfrm>
          <a:prstGeom prst="rect">
            <a:avLst/>
          </a:prstGeom>
          <a:gradFill flip="none" rotWithShape="1">
            <a:gsLst>
              <a:gs pos="24000">
                <a:schemeClr val="bg1"/>
              </a:gs>
              <a:gs pos="48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title"/>
          </p:nvPr>
        </p:nvSpPr>
        <p:spPr>
          <a:xfrm>
            <a:off x="2514600" y="137160"/>
            <a:ext cx="6553200" cy="838200"/>
          </a:xfrm>
          <a:prstGeom prst="rect">
            <a:avLst/>
          </a:prstGeom>
        </p:spPr>
        <p:txBody>
          <a:bodyPr anchor="ctr">
            <a:normAutofit/>
          </a:bodyPr>
          <a:lstStyle>
            <a:lvl1pPr algn="r">
              <a:defRPr sz="2800">
                <a:solidFill>
                  <a:schemeClr val="bg1">
                    <a:lumMod val="95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0" y="6475557"/>
            <a:ext cx="2133600" cy="365125"/>
          </a:xfrm>
        </p:spPr>
        <p:txBody>
          <a:bodyPr anchor="b"/>
          <a:lstStyle>
            <a:lvl1pPr algn="l">
              <a:defRPr/>
            </a:lvl1p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49638"/>
            <a:ext cx="2362200" cy="764762"/>
          </a:xfrm>
          <a:prstGeom prst="rect">
            <a:avLst/>
          </a:prstGeom>
        </p:spPr>
      </p:pic>
      <p:cxnSp>
        <p:nvCxnSpPr>
          <p:cNvPr id="12" name="Straight Connector 11"/>
          <p:cNvCxnSpPr/>
          <p:nvPr userDrawn="1"/>
        </p:nvCxnSpPr>
        <p:spPr>
          <a:xfrm>
            <a:off x="0" y="1088136"/>
            <a:ext cx="9144000" cy="0"/>
          </a:xfrm>
          <a:prstGeom prst="line">
            <a:avLst/>
          </a:prstGeom>
          <a:ln w="44450" cap="flat" cmpd="sng">
            <a:gradFill flip="none" rotWithShape="1">
              <a:gsLst>
                <a:gs pos="47000">
                  <a:schemeClr val="tx2">
                    <a:lumMod val="75000"/>
                  </a:schemeClr>
                </a:gs>
                <a:gs pos="69000">
                  <a:srgbClr val="007005"/>
                </a:gs>
              </a:gsLst>
              <a:lin ang="10800000" scaled="1"/>
              <a:tileRect/>
            </a:gradFill>
            <a:bevel/>
          </a:ln>
          <a:effectLst/>
          <a:scene3d>
            <a:camera prst="orthographicFront">
              <a:rot lat="0" lon="0" rev="0"/>
            </a:camera>
            <a:lightRig rig="threePt" dir="t"/>
          </a:scene3d>
          <a:sp3d prstMaterial="matte"/>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3558276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2EA92-F449-43D9-AE9C-E752BD387105}" type="datetime1">
              <a:rPr lang="en-US" smtClean="0">
                <a:solidFill>
                  <a:prstClr val="black">
                    <a:tint val="75000"/>
                  </a:prstClr>
                </a:solidFill>
              </a:rPr>
              <a:pPr/>
              <a:t>2/17/2016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0"/>
            <a:ext cx="9144000" cy="6858000"/>
          </a:xfrm>
          <a:prstGeom prst="rect">
            <a:avLst/>
          </a:prstGeom>
          <a:gradFill flip="none" rotWithShape="1">
            <a:gsLst>
              <a:gs pos="0">
                <a:schemeClr val="bg1">
                  <a:lumMod val="95000"/>
                </a:schemeClr>
              </a:gs>
              <a:gs pos="59000">
                <a:schemeClr val="tx2"/>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198564740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1078992"/>
          </a:xfrm>
          <a:prstGeom prst="rect">
            <a:avLst/>
          </a:prstGeom>
          <a:gradFill flip="none" rotWithShape="1">
            <a:gsLst>
              <a:gs pos="24000">
                <a:schemeClr val="bg1"/>
              </a:gs>
              <a:gs pos="48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49638"/>
            <a:ext cx="2362200" cy="764762"/>
          </a:xfrm>
          <a:prstGeom prst="rect">
            <a:avLst/>
          </a:prstGeom>
        </p:spPr>
      </p:pic>
      <p:cxnSp>
        <p:nvCxnSpPr>
          <p:cNvPr id="8" name="Straight Connector 7"/>
          <p:cNvCxnSpPr/>
          <p:nvPr userDrawn="1"/>
        </p:nvCxnSpPr>
        <p:spPr>
          <a:xfrm>
            <a:off x="0" y="1088136"/>
            <a:ext cx="9144000" cy="0"/>
          </a:xfrm>
          <a:prstGeom prst="line">
            <a:avLst/>
          </a:prstGeom>
          <a:ln w="44450" cap="flat" cmpd="sng">
            <a:gradFill flip="none" rotWithShape="1">
              <a:gsLst>
                <a:gs pos="47000">
                  <a:schemeClr val="tx2">
                    <a:lumMod val="75000"/>
                  </a:schemeClr>
                </a:gs>
                <a:gs pos="69000">
                  <a:srgbClr val="007005"/>
                </a:gs>
              </a:gsLst>
              <a:lin ang="10800000" scaled="1"/>
              <a:tileRect/>
            </a:gradFill>
            <a:bevel/>
          </a:ln>
          <a:effectLst/>
          <a:scene3d>
            <a:camera prst="orthographicFront">
              <a:rot lat="0" lon="0" rev="0"/>
            </a:camera>
            <a:lightRig rig="threePt" dir="t"/>
          </a:scene3d>
          <a:sp3d prstMaterial="matte"/>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7039540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318931-521F-4FA7-84E3-4C89E1B9D016}" type="datetime1">
              <a:rPr lang="en-US" smtClean="0">
                <a:solidFill>
                  <a:prstClr val="black">
                    <a:tint val="75000"/>
                  </a:prstClr>
                </a:solidFill>
              </a:rPr>
              <a:pPr/>
              <a:t>2/17/2016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45487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31504E-36FA-4B55-9149-D8C894755D3F}" type="datetime1">
              <a:rPr lang="en-US" smtClean="0">
                <a:solidFill>
                  <a:prstClr val="black">
                    <a:tint val="75000"/>
                  </a:prstClr>
                </a:solidFill>
              </a:rPr>
              <a:pPr/>
              <a:t>2/17/2016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18822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75B433-B879-48C9-996D-07E01E37960D}" type="datetime1">
              <a:rPr lang="en-US" smtClean="0">
                <a:solidFill>
                  <a:prstClr val="black">
                    <a:tint val="75000"/>
                  </a:prstClr>
                </a:solidFill>
              </a:rPr>
              <a:pPr/>
              <a:t>2/17/2016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78951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60C2C-559C-4962-AEE5-99A892415640}" type="datetime1">
              <a:rPr lang="en-US" smtClean="0">
                <a:solidFill>
                  <a:prstClr val="black">
                    <a:tint val="75000"/>
                  </a:prstClr>
                </a:solidFill>
              </a:rPr>
              <a:pPr/>
              <a:t>2/17/2016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63042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Clr>
                <a:srgbClr val="0099CC"/>
              </a:buClr>
              <a:defRPr b="1">
                <a:solidFill>
                  <a:schemeClr val="bg2"/>
                </a:solidFill>
                <a:latin typeface="Calibri" pitchFamily="34" charset="0"/>
              </a:defRPr>
            </a:lvl1pPr>
            <a:lvl2pPr>
              <a:buClr>
                <a:srgbClr val="0099CC"/>
              </a:buClr>
              <a:defRPr b="1">
                <a:solidFill>
                  <a:schemeClr val="bg2"/>
                </a:solidFill>
                <a:latin typeface="Calibri" pitchFamily="34" charset="0"/>
              </a:defRPr>
            </a:lvl2pPr>
            <a:lvl3pPr>
              <a:buClr>
                <a:srgbClr val="0099CC"/>
              </a:buClr>
              <a:defRPr b="1">
                <a:solidFill>
                  <a:schemeClr val="bg2"/>
                </a:solidFill>
                <a:latin typeface="Calibri" pitchFamily="34" charset="0"/>
              </a:defRPr>
            </a:lvl3pPr>
            <a:lvl4pPr>
              <a:buClr>
                <a:srgbClr val="0099CC"/>
              </a:buClr>
              <a:buFont typeface="Wingdings" pitchFamily="2" charset="2"/>
              <a:buChar char="§"/>
              <a:defRPr b="1">
                <a:solidFill>
                  <a:schemeClr val="bg2"/>
                </a:solidFill>
                <a:latin typeface="Calibri" pitchFamily="34" charset="0"/>
              </a:defRPr>
            </a:lvl4pPr>
            <a:lvl5pPr>
              <a:buClr>
                <a:srgbClr val="0099CC"/>
              </a:buClr>
              <a:buSzPct val="70000"/>
              <a:buFont typeface="Wingdings" pitchFamily="2" charset="2"/>
              <a:buChar char="Ø"/>
              <a:defRPr sz="1800" b="1">
                <a:solidFill>
                  <a:schemeClr val="bg2"/>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B10BD-D9A2-42C6-97A0-6FFAF339CDB1}" type="datetime1">
              <a:rPr lang="en-US" smtClean="0">
                <a:solidFill>
                  <a:prstClr val="black">
                    <a:tint val="75000"/>
                  </a:prstClr>
                </a:solidFill>
              </a:rPr>
              <a:pPr/>
              <a:t>2/17/2016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56493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0D3ED-120C-424E-B4DA-5A14458B32D0}" type="datetime1">
              <a:rPr lang="en-US" smtClean="0">
                <a:solidFill>
                  <a:prstClr val="black">
                    <a:tint val="75000"/>
                  </a:prstClr>
                </a:solidFill>
              </a:rPr>
              <a:pPr/>
              <a:t>2/17/2016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480567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AF68D-4E51-4405-A7E0-8A2B1233547A}" type="datetime1">
              <a:rPr lang="en-US" smtClean="0">
                <a:solidFill>
                  <a:prstClr val="black">
                    <a:tint val="75000"/>
                  </a:prstClr>
                </a:solidFill>
              </a:rPr>
              <a:pPr/>
              <a:t>2/17/2016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058737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B32ABF-E119-4420-B37F-83261FFB9A5B}" type="datetime1">
              <a:rPr lang="en-US" smtClean="0">
                <a:solidFill>
                  <a:prstClr val="black">
                    <a:tint val="75000"/>
                  </a:prstClr>
                </a:solidFill>
              </a:rPr>
              <a:pPr/>
              <a:t>2/17/2016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http://science.energy.gov/fes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209A34-5889-4E16-8BD0-8C9F0C75090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96495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9577" y="2660615"/>
            <a:ext cx="8606925" cy="605111"/>
          </a:xfrm>
        </p:spPr>
        <p:txBody>
          <a:bodyPr anchor="t"/>
          <a:lstStyle>
            <a:lvl1pPr algn="l">
              <a:defRPr sz="3200" b="1" cap="none" baseline="0"/>
            </a:lvl1pPr>
          </a:lstStyle>
          <a:p>
            <a:r>
              <a:rPr lang="en-US" smtClean="0"/>
              <a:t>Click to edit Master title style</a:t>
            </a:r>
            <a:endParaRPr lang="en-GB" dirty="0"/>
          </a:p>
        </p:txBody>
      </p:sp>
      <p:sp>
        <p:nvSpPr>
          <p:cNvPr id="3" name="Text Placeholder 2"/>
          <p:cNvSpPr>
            <a:spLocks noGrp="1"/>
          </p:cNvSpPr>
          <p:nvPr>
            <p:ph type="body" idx="1"/>
          </p:nvPr>
        </p:nvSpPr>
        <p:spPr>
          <a:xfrm>
            <a:off x="391887" y="3678226"/>
            <a:ext cx="8593984" cy="400752"/>
          </a:xfrm>
        </p:spPr>
        <p:txBody>
          <a:bodyPr anchor="b">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822" y="1072201"/>
            <a:ext cx="8701396" cy="646973"/>
          </a:xfrm>
        </p:spPr>
        <p:txBody>
          <a:bodyPr>
            <a:spAutoFit/>
          </a:bodyPr>
          <a:lstStyle/>
          <a:p>
            <a:r>
              <a:rPr lang="en-US" smtClean="0"/>
              <a:t>Click to edit Master title style</a:t>
            </a:r>
            <a:endParaRPr lang="en-GB"/>
          </a:p>
        </p:txBody>
      </p:sp>
      <p:sp>
        <p:nvSpPr>
          <p:cNvPr id="3" name="Content Placeholder 2"/>
          <p:cNvSpPr>
            <a:spLocks noGrp="1"/>
          </p:cNvSpPr>
          <p:nvPr>
            <p:ph sz="half" idx="1"/>
          </p:nvPr>
        </p:nvSpPr>
        <p:spPr>
          <a:xfrm>
            <a:off x="220012" y="1911302"/>
            <a:ext cx="4267445" cy="1767280"/>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779" y="1911302"/>
            <a:ext cx="4267445" cy="1767280"/>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6152" y="1044975"/>
            <a:ext cx="8813844" cy="585418"/>
          </a:xfrm>
        </p:spPr>
        <p:txBody>
          <a:bodyPr anchor="b">
            <a:sp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213131" y="1707609"/>
            <a:ext cx="8686502" cy="4792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15561" y="6549593"/>
            <a:ext cx="8668311"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Footnote">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36513" y="-27383"/>
            <a:ext cx="7808992" cy="841848"/>
          </a:xfrm>
        </p:spPr>
        <p:txBody>
          <a:bodyPr/>
          <a:lstStyle/>
          <a:p>
            <a:r>
              <a:rPr lang="en-US" altLang="ko-KR" dirty="0" smtClean="0"/>
              <a:t>Click to edit Master title style</a:t>
            </a:r>
            <a:endParaRPr lang="ko-KR" altLang="en-US" dirty="0"/>
          </a:p>
        </p:txBody>
      </p:sp>
    </p:spTree>
    <p:extLst>
      <p:ext uri="{BB962C8B-B14F-4D97-AF65-F5344CB8AC3E}">
        <p14:creationId xmlns:p14="http://schemas.microsoft.com/office/powerpoint/2010/main" val="15944381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n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807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image" Target="../media/image3.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title"/>
          </p:nvPr>
        </p:nvSpPr>
        <p:spPr bwMode="auto">
          <a:xfrm>
            <a:off x="1817688" y="371475"/>
            <a:ext cx="7216775" cy="9080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18"/>
          <p:cNvSpPr>
            <a:spLocks noGrp="1" noChangeArrowheads="1"/>
          </p:cNvSpPr>
          <p:nvPr>
            <p:ph type="body" idx="1"/>
          </p:nvPr>
        </p:nvSpPr>
        <p:spPr bwMode="auto">
          <a:xfrm>
            <a:off x="1812925" y="1595438"/>
            <a:ext cx="7196138" cy="515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2"/>
            <a:endParaRPr lang="en-GB" altLang="en-US" dirty="0" smtClean="0"/>
          </a:p>
          <a:p>
            <a:pPr lvl="3"/>
            <a:endParaRPr lang="en-GB" altLang="en-US" dirty="0" smtClean="0"/>
          </a:p>
        </p:txBody>
      </p:sp>
      <p:pic>
        <p:nvPicPr>
          <p:cNvPr id="1029" name="Picture 6" descr="EnergyTechnologyNetwork_SideBanner.jpg"/>
          <p:cNvPicPr>
            <a:picLocks noChangeAspect="1"/>
          </p:cNvPicPr>
          <p:nvPr/>
        </p:nvPicPr>
        <p:blipFill>
          <a:blip r:embed="rId9" cstate="print"/>
          <a:srcRect/>
          <a:stretch>
            <a:fillRect/>
          </a:stretch>
        </p:blipFill>
        <p:spPr bwMode="auto">
          <a:xfrm>
            <a:off x="0" y="0"/>
            <a:ext cx="1597025" cy="6858000"/>
          </a:xfrm>
          <a:prstGeom prst="rect">
            <a:avLst/>
          </a:prstGeom>
          <a:noFill/>
          <a:ln w="9525">
            <a:noFill/>
            <a:miter lim="800000"/>
            <a:headEnd/>
            <a:tailEnd/>
          </a:ln>
        </p:spPr>
      </p:pic>
      <p:sp>
        <p:nvSpPr>
          <p:cNvPr id="5" name="Textfeld 7"/>
          <p:cNvSpPr txBox="1">
            <a:spLocks noChangeArrowheads="1"/>
          </p:cNvSpPr>
          <p:nvPr userDrawn="1"/>
        </p:nvSpPr>
        <p:spPr bwMode="auto">
          <a:xfrm>
            <a:off x="8639175" y="6581001"/>
            <a:ext cx="504825" cy="276999"/>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defRPr/>
            </a:pPr>
            <a:fld id="{FF7425C1-DA8A-4A21-AC29-0DFD7C670EA9}" type="slidenum">
              <a:rPr lang="de-DE" sz="1200" smtClean="0">
                <a:solidFill>
                  <a:srgbClr val="0070C0"/>
                </a:solidFill>
                <a:latin typeface="Calibri" pitchFamily="34" charset="0"/>
                <a:cs typeface="Arial" charset="0"/>
              </a:rPr>
              <a:pPr algn="r">
                <a:defRPr/>
              </a:pPr>
              <a:t>‹#›</a:t>
            </a:fld>
            <a:endParaRPr lang="de-DE" sz="1200" dirty="0" smtClean="0">
              <a:solidFill>
                <a:srgbClr val="0070C0"/>
              </a:solidFill>
              <a:latin typeface="Calibri" pitchFamily="34" charset="0"/>
              <a:cs typeface="Arial" charset="0"/>
            </a:endParaRPr>
          </a:p>
        </p:txBody>
      </p:sp>
    </p:spTree>
  </p:cSld>
  <p:clrMap bg1="lt1" tx1="dk1" bg2="lt2" tx2="dk2" accent1="accent1" accent2="accent2" accent3="accent3" accent4="accent4" accent5="accent5" accent6="accent6" hlink="hlink" folHlink="folHlink"/>
  <p:sldLayoutIdLst>
    <p:sldLayoutId id="2147484361" r:id="rId1"/>
    <p:sldLayoutId id="2147484354" r:id="rId2"/>
    <p:sldLayoutId id="2147484355" r:id="rId3"/>
    <p:sldLayoutId id="2147484356" r:id="rId4"/>
    <p:sldLayoutId id="2147484357" r:id="rId5"/>
    <p:sldLayoutId id="2147484358" r:id="rId6"/>
    <p:sldLayoutId id="2147484359" r:id="rId7"/>
  </p:sldLayoutIdLst>
  <p:hf hdr="0" dt="0"/>
  <p:txStyles>
    <p:titleStyle>
      <a:lvl1pPr algn="l" rtl="0" eaLnBrk="0" fontAlgn="base" hangingPunct="0">
        <a:spcBef>
          <a:spcPct val="0"/>
        </a:spcBef>
        <a:spcAft>
          <a:spcPct val="0"/>
        </a:spcAft>
        <a:defRPr kumimoji="1" sz="3600" b="1">
          <a:solidFill>
            <a:schemeClr val="bg2"/>
          </a:solidFill>
          <a:latin typeface="Calibri" pitchFamily="34" charset="0"/>
          <a:ea typeface="+mj-ea"/>
          <a:cs typeface="+mj-cs"/>
        </a:defRPr>
      </a:lvl1pPr>
      <a:lvl2pPr algn="l" rtl="0" eaLnBrk="0" fontAlgn="base" hangingPunct="0">
        <a:spcBef>
          <a:spcPct val="0"/>
        </a:spcBef>
        <a:spcAft>
          <a:spcPct val="0"/>
        </a:spcAft>
        <a:defRPr kumimoji="1" sz="3600" b="1">
          <a:solidFill>
            <a:schemeClr val="bg2"/>
          </a:solidFill>
          <a:latin typeface="Calibri" charset="0"/>
        </a:defRPr>
      </a:lvl2pPr>
      <a:lvl3pPr algn="l" rtl="0" eaLnBrk="0" fontAlgn="base" hangingPunct="0">
        <a:spcBef>
          <a:spcPct val="0"/>
        </a:spcBef>
        <a:spcAft>
          <a:spcPct val="0"/>
        </a:spcAft>
        <a:defRPr kumimoji="1" sz="3600" b="1">
          <a:solidFill>
            <a:schemeClr val="bg2"/>
          </a:solidFill>
          <a:latin typeface="Calibri" charset="0"/>
        </a:defRPr>
      </a:lvl3pPr>
      <a:lvl4pPr algn="l" rtl="0" eaLnBrk="0" fontAlgn="base" hangingPunct="0">
        <a:spcBef>
          <a:spcPct val="0"/>
        </a:spcBef>
        <a:spcAft>
          <a:spcPct val="0"/>
        </a:spcAft>
        <a:defRPr kumimoji="1" sz="3600" b="1">
          <a:solidFill>
            <a:schemeClr val="bg2"/>
          </a:solidFill>
          <a:latin typeface="Calibri" charset="0"/>
        </a:defRPr>
      </a:lvl4pPr>
      <a:lvl5pPr algn="l" rtl="0" eaLnBrk="0" fontAlgn="base" hangingPunct="0">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0" fontAlgn="base" hangingPunct="0">
        <a:spcBef>
          <a:spcPct val="20000"/>
        </a:spcBef>
        <a:spcAft>
          <a:spcPct val="0"/>
        </a:spcAft>
        <a:buClr>
          <a:srgbClr val="0099CC"/>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l"/>
        <a:defRPr kumimoji="1" sz="2400" b="1">
          <a:solidFill>
            <a:schemeClr val="bg2"/>
          </a:solidFill>
          <a:latin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w"/>
        <a:defRPr kumimoji="1" sz="2000" b="1">
          <a:solidFill>
            <a:schemeClr val="bg2"/>
          </a:solidFill>
          <a:latin typeface="Calibri" pitchFamily="34" charset="0"/>
        </a:defRPr>
      </a:lvl3pPr>
      <a:lvl4pPr marL="1600200" indent="-228600" algn="l" rtl="0" eaLnBrk="0" fontAlgn="base" hangingPunct="0">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0" fontAlgn="base" hangingPunct="0">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직사각형 1"/>
          <p:cNvSpPr/>
          <p:nvPr userDrawn="1"/>
        </p:nvSpPr>
        <p:spPr bwMode="auto">
          <a:xfrm>
            <a:off x="-3593" y="6568889"/>
            <a:ext cx="9144000" cy="315913"/>
          </a:xfrm>
          <a:prstGeom prst="rect">
            <a:avLst/>
          </a:prstGeom>
          <a:gradFill>
            <a:gsLst>
              <a:gs pos="10000">
                <a:schemeClr val="bg1">
                  <a:lumMod val="96000"/>
                  <a:lumOff val="4000"/>
                </a:schemeClr>
              </a:gs>
              <a:gs pos="0">
                <a:schemeClr val="bg1">
                  <a:lumMod val="65000"/>
                </a:schemeClr>
              </a:gs>
              <a:gs pos="99000">
                <a:schemeClr val="bg1">
                  <a:lumMod val="75000"/>
                </a:schemeClr>
              </a:gs>
              <a:gs pos="55000">
                <a:schemeClr val="bg1">
                  <a:lumMod val="95000"/>
                </a:schemeClr>
              </a:gs>
              <a:gs pos="93000">
                <a:schemeClr val="bg1">
                  <a:lumMod val="93000"/>
                </a:schemeClr>
              </a:gs>
            </a:gsLst>
            <a:lin ang="5400000" scaled="1"/>
          </a:gra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eaLnBrk="1" hangingPunct="1">
              <a:spcBef>
                <a:spcPct val="20000"/>
              </a:spcBef>
              <a:buFontTx/>
              <a:buChar char="•"/>
            </a:pPr>
            <a:endParaRPr lang="ko-KR" altLang="en-US" sz="1200" b="1" i="1" smtClean="0">
              <a:solidFill>
                <a:srgbClr val="1822CD"/>
              </a:solidFill>
              <a:latin typeface="Helvetica" pitchFamily="-128" charset="0"/>
            </a:endParaRPr>
          </a:p>
        </p:txBody>
      </p:sp>
      <p:pic>
        <p:nvPicPr>
          <p:cNvPr id="13" name="Picture 20" descr="kstar_soft_lo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91462" y="6597618"/>
            <a:ext cx="864096" cy="21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nfri_j"/>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l="-47"/>
          <a:stretch/>
        </p:blipFill>
        <p:spPr bwMode="auto">
          <a:xfrm>
            <a:off x="-36512" y="-27384"/>
            <a:ext cx="9176919" cy="84184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직사각형 9"/>
          <p:cNvSpPr/>
          <p:nvPr userDrawn="1"/>
        </p:nvSpPr>
        <p:spPr>
          <a:xfrm>
            <a:off x="-36512" y="814464"/>
            <a:ext cx="9195090" cy="94256"/>
          </a:xfrm>
          <a:prstGeom prst="rect">
            <a:avLst/>
          </a:prstGeom>
          <a:gradFill flip="none" rotWithShape="1">
            <a:gsLst>
              <a:gs pos="36000">
                <a:schemeClr val="bg1">
                  <a:lumMod val="53000"/>
                  <a:lumOff val="47000"/>
                </a:schemeClr>
              </a:gs>
              <a:gs pos="0">
                <a:schemeClr val="bg1">
                  <a:lumMod val="57000"/>
                </a:schemeClr>
              </a:gs>
              <a:gs pos="99000">
                <a:schemeClr val="bg1">
                  <a:lumMod val="37000"/>
                </a:schemeClr>
              </a:gs>
              <a:gs pos="66000">
                <a:schemeClr val="bg1">
                  <a:lumMod val="52000"/>
                  <a:lumOff val="48000"/>
                </a:schemeClr>
              </a:gs>
            </a:gsLst>
            <a:lin ang="5400000" scaled="1"/>
            <a:tileRect/>
          </a:gra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latinLnBrk="1" hangingPunct="1">
              <a:spcBef>
                <a:spcPts val="0"/>
              </a:spcBef>
              <a:spcAft>
                <a:spcPts val="0"/>
              </a:spcAft>
            </a:pPr>
            <a:endParaRPr lang="ko-KR" altLang="en-US" sz="1800">
              <a:solidFill>
                <a:srgbClr val="FFFFFF"/>
              </a:solidFill>
            </a:endParaRPr>
          </a:p>
        </p:txBody>
      </p:sp>
      <p:sp>
        <p:nvSpPr>
          <p:cNvPr id="1028" name="Rectangle 137"/>
          <p:cNvSpPr>
            <a:spLocks noGrp="1" noChangeArrowheads="1"/>
          </p:cNvSpPr>
          <p:nvPr>
            <p:ph type="title"/>
          </p:nvPr>
        </p:nvSpPr>
        <p:spPr bwMode="auto">
          <a:xfrm>
            <a:off x="-36513" y="-27383"/>
            <a:ext cx="7808992" cy="84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ko-KR" dirty="0" smtClean="0"/>
              <a:t>Click to edit Master title style</a:t>
            </a:r>
          </a:p>
        </p:txBody>
      </p:sp>
      <p:sp>
        <p:nvSpPr>
          <p:cNvPr id="5" name="텍스트 개체 틀 4"/>
          <p:cNvSpPr>
            <a:spLocks noGrp="1"/>
          </p:cNvSpPr>
          <p:nvPr>
            <p:ph type="body" idx="1"/>
          </p:nvPr>
        </p:nvSpPr>
        <p:spPr>
          <a:xfrm>
            <a:off x="252888" y="1124744"/>
            <a:ext cx="8699028" cy="4896544"/>
          </a:xfrm>
          <a:prstGeom prst="rect">
            <a:avLst/>
          </a:prstGeom>
        </p:spPr>
        <p:txBody>
          <a:bodyPr vert="horz" lIns="91440" tIns="45720" rIns="91440" bIns="45720" rtlCol="0">
            <a:normAutofit/>
          </a:bodyPr>
          <a:lstStyle/>
          <a:p>
            <a:pPr marL="341909" marR="0" lvl="0" indent="-341909" algn="l" defTabSz="914400" rtl="0" eaLnBrk="0" fontAlgn="base" latinLnBrk="0" hangingPunct="0">
              <a:lnSpc>
                <a:spcPct val="100000"/>
              </a:lnSpc>
              <a:spcBef>
                <a:spcPct val="20000"/>
              </a:spcBef>
              <a:spcAft>
                <a:spcPct val="0"/>
              </a:spcAft>
              <a:buClrTx/>
              <a:buSzTx/>
              <a:buFontTx/>
              <a:buChar char="•"/>
              <a:tabLst/>
              <a:defRPr/>
            </a:pPr>
            <a:r>
              <a:rPr lang="en-US" altLang="ko-KR" dirty="0" smtClean="0"/>
              <a:t>Click to edit Master text styles</a:t>
            </a:r>
            <a:endParaRPr lang="ko-KR" altLang="en-US" dirty="0" smtClean="0"/>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a:p>
            <a:pPr lvl="4"/>
            <a:endParaRPr lang="en-US" altLang="ko-KR" dirty="0" smtClean="0"/>
          </a:p>
        </p:txBody>
      </p:sp>
      <p:pic>
        <p:nvPicPr>
          <p:cNvPr id="11" name="그림 10" descr="핵융합장치.pn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772481" y="60864"/>
            <a:ext cx="1252939" cy="775848"/>
          </a:xfrm>
          <a:prstGeom prst="rect">
            <a:avLst/>
          </a:prstGeom>
        </p:spPr>
      </p:pic>
      <p:sp>
        <p:nvSpPr>
          <p:cNvPr id="6" name="TextBox 5"/>
          <p:cNvSpPr txBox="1"/>
          <p:nvPr userDrawn="1"/>
        </p:nvSpPr>
        <p:spPr>
          <a:xfrm>
            <a:off x="8028384" y="6586467"/>
            <a:ext cx="864096" cy="307777"/>
          </a:xfrm>
          <a:prstGeom prst="rect">
            <a:avLst/>
          </a:prstGeom>
          <a:noFill/>
        </p:spPr>
        <p:txBody>
          <a:bodyPr wrap="square" rtlCol="0">
            <a:spAutoFit/>
          </a:bodyPr>
          <a:lstStyle/>
          <a:p>
            <a:pPr algn="r" eaLnBrk="1" fontAlgn="auto" latinLnBrk="1" hangingPunct="1">
              <a:spcBef>
                <a:spcPts val="0"/>
              </a:spcBef>
              <a:spcAft>
                <a:spcPts val="0"/>
              </a:spcAft>
            </a:pPr>
            <a:r>
              <a:rPr lang="en-US" altLang="ko-KR" sz="1400" b="1" dirty="0" smtClean="0">
                <a:solidFill>
                  <a:srgbClr val="2D2DB9">
                    <a:lumMod val="60000"/>
                    <a:lumOff val="40000"/>
                  </a:srgbClr>
                </a:solidFill>
                <a:latin typeface="Arial" pitchFamily="34" charset="0"/>
                <a:cs typeface="Arial" pitchFamily="34" charset="0"/>
              </a:rPr>
              <a:t>- </a:t>
            </a:r>
            <a:fld id="{5C666C80-AE3F-4A0F-8DDA-7760E4586F9E}" type="slidenum">
              <a:rPr lang="ko-KR" altLang="en-US" sz="1400" b="1" smtClean="0">
                <a:solidFill>
                  <a:srgbClr val="2D2DB9">
                    <a:lumMod val="60000"/>
                    <a:lumOff val="40000"/>
                  </a:srgbClr>
                </a:solidFill>
                <a:latin typeface="Arial" pitchFamily="34" charset="0"/>
                <a:cs typeface="Arial" pitchFamily="34" charset="0"/>
              </a:rPr>
              <a:pPr algn="r" eaLnBrk="1" fontAlgn="auto" latinLnBrk="1" hangingPunct="1">
                <a:spcBef>
                  <a:spcPts val="0"/>
                </a:spcBef>
                <a:spcAft>
                  <a:spcPts val="0"/>
                </a:spcAft>
              </a:pPr>
              <a:t>‹#›</a:t>
            </a:fld>
            <a:r>
              <a:rPr lang="ko-KR" altLang="en-US" sz="1400" b="1" dirty="0" smtClean="0">
                <a:solidFill>
                  <a:srgbClr val="2D2DB9">
                    <a:lumMod val="60000"/>
                    <a:lumOff val="40000"/>
                  </a:srgbClr>
                </a:solidFill>
                <a:latin typeface="Arial" pitchFamily="34" charset="0"/>
                <a:cs typeface="Arial" pitchFamily="34" charset="0"/>
              </a:rPr>
              <a:t> </a:t>
            </a:r>
            <a:r>
              <a:rPr lang="en-US" altLang="ko-KR" sz="1400" b="1" dirty="0" smtClean="0">
                <a:solidFill>
                  <a:srgbClr val="2D2DB9">
                    <a:lumMod val="60000"/>
                    <a:lumOff val="40000"/>
                  </a:srgbClr>
                </a:solidFill>
                <a:latin typeface="Arial" pitchFamily="34" charset="0"/>
                <a:cs typeface="Arial" pitchFamily="34" charset="0"/>
              </a:rPr>
              <a:t>-</a:t>
            </a:r>
            <a:endParaRPr lang="ko-KR" altLang="en-US" sz="1400" b="1" dirty="0">
              <a:solidFill>
                <a:srgbClr val="2D2DB9">
                  <a:lumMod val="60000"/>
                  <a:lumOff val="40000"/>
                </a:srgbClr>
              </a:solidFill>
              <a:latin typeface="Arial" pitchFamily="34" charset="0"/>
              <a:cs typeface="Arial" pitchFamily="34" charset="0"/>
            </a:endParaRPr>
          </a:p>
        </p:txBody>
      </p:sp>
    </p:spTree>
    <p:extLst>
      <p:ext uri="{BB962C8B-B14F-4D97-AF65-F5344CB8AC3E}">
        <p14:creationId xmlns:p14="http://schemas.microsoft.com/office/powerpoint/2010/main" val="2523588670"/>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5" r:id="rId4"/>
    <p:sldLayoutId id="2147484406" r:id="rId5"/>
  </p:sldLayoutIdLst>
  <p:timing>
    <p:tnLst>
      <p:par>
        <p:cTn id="1" dur="indefinite" restart="never" nodeType="tmRoot"/>
      </p:par>
    </p:tnLst>
  </p:timing>
  <p:hf sldNum="0" hdr="0" ftr="0" dt="0"/>
  <p:txStyles>
    <p:titleStyle>
      <a:lvl1pPr marL="358775" indent="0" algn="l"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2pPr>
      <a:lvl3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3pPr>
      <a:lvl4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4pPr>
      <a:lvl5pPr algn="ctr" rtl="0" eaLnBrk="0" fontAlgn="base" hangingPunct="0">
        <a:spcBef>
          <a:spcPct val="0"/>
        </a:spcBef>
        <a:spcAft>
          <a:spcPct val="0"/>
        </a:spcAft>
        <a:defRPr sz="2400" b="1">
          <a:solidFill>
            <a:schemeClr val="accent2"/>
          </a:solidFill>
          <a:latin typeface="Arial" charset="0"/>
          <a:ea typeface="ＭＳ Ｐゴシック" charset="-128"/>
          <a:cs typeface="ＭＳ Ｐゴシック" charset="-128"/>
        </a:defRPr>
      </a:lvl5pPr>
      <a:lvl6pPr marL="457146" algn="ctr" rtl="0" eaLnBrk="0" fontAlgn="base" hangingPunct="0">
        <a:spcBef>
          <a:spcPct val="0"/>
        </a:spcBef>
        <a:spcAft>
          <a:spcPct val="0"/>
        </a:spcAft>
        <a:defRPr sz="2400" b="1">
          <a:solidFill>
            <a:schemeClr val="accent2"/>
          </a:solidFill>
          <a:latin typeface="Arial" charset="0"/>
        </a:defRPr>
      </a:lvl6pPr>
      <a:lvl7pPr marL="914293" algn="ctr" rtl="0" eaLnBrk="0" fontAlgn="base" hangingPunct="0">
        <a:spcBef>
          <a:spcPct val="0"/>
        </a:spcBef>
        <a:spcAft>
          <a:spcPct val="0"/>
        </a:spcAft>
        <a:defRPr sz="2400" b="1">
          <a:solidFill>
            <a:schemeClr val="accent2"/>
          </a:solidFill>
          <a:latin typeface="Arial" charset="0"/>
        </a:defRPr>
      </a:lvl7pPr>
      <a:lvl8pPr marL="1371440" algn="ctr" rtl="0" eaLnBrk="0" fontAlgn="base" hangingPunct="0">
        <a:spcBef>
          <a:spcPct val="0"/>
        </a:spcBef>
        <a:spcAft>
          <a:spcPct val="0"/>
        </a:spcAft>
        <a:defRPr sz="2400" b="1">
          <a:solidFill>
            <a:schemeClr val="accent2"/>
          </a:solidFill>
          <a:latin typeface="Arial" charset="0"/>
        </a:defRPr>
      </a:lvl8pPr>
      <a:lvl9pPr marL="1828586" algn="ctr" rtl="0" eaLnBrk="0" fontAlgn="base" hangingPunct="0">
        <a:spcBef>
          <a:spcPct val="0"/>
        </a:spcBef>
        <a:spcAft>
          <a:spcPct val="0"/>
        </a:spcAft>
        <a:defRPr sz="2400" b="1">
          <a:solidFill>
            <a:schemeClr val="accent2"/>
          </a:solidFill>
          <a:latin typeface="Arial" charset="0"/>
        </a:defRPr>
      </a:lvl9pPr>
    </p:titleStyle>
    <p:bodyStyle>
      <a:lvl1pPr marL="0" marR="0" indent="0" algn="l" defTabSz="914400" rtl="0" eaLnBrk="0" fontAlgn="base" latinLnBrk="0" hangingPunct="0">
        <a:lnSpc>
          <a:spcPct val="100000"/>
        </a:lnSpc>
        <a:spcBef>
          <a:spcPct val="20000"/>
        </a:spcBef>
        <a:spcAft>
          <a:spcPct val="0"/>
        </a:spcAft>
        <a:buClrTx/>
        <a:buSzTx/>
        <a:buFontTx/>
        <a:buNone/>
        <a:tabLst/>
        <a:defRPr sz="2400">
          <a:solidFill>
            <a:schemeClr val="tx1"/>
          </a:solidFill>
          <a:latin typeface="+mn-lt"/>
          <a:ea typeface="ＭＳ Ｐゴシック" charset="-128"/>
          <a:cs typeface="ＭＳ Ｐゴシック" charset="-128"/>
        </a:defRPr>
      </a:lvl1pPr>
      <a:lvl2pPr marL="742229" indent="-284925" algn="l" rtl="0" eaLnBrk="0" fontAlgn="base" hangingPunct="0">
        <a:spcBef>
          <a:spcPct val="20000"/>
        </a:spcBef>
        <a:spcAft>
          <a:spcPct val="0"/>
        </a:spcAft>
        <a:buChar char="–"/>
        <a:defRPr sz="2000">
          <a:solidFill>
            <a:schemeClr val="accent2"/>
          </a:solidFill>
          <a:latin typeface="+mn-lt"/>
          <a:ea typeface="ＭＳ Ｐゴシック" charset="-128"/>
        </a:defRPr>
      </a:lvl2pPr>
      <a:lvl3pPr marL="1142547" indent="-227940" algn="l" rtl="0" eaLnBrk="0" fontAlgn="base" hangingPunct="0">
        <a:spcBef>
          <a:spcPct val="20000"/>
        </a:spcBef>
        <a:spcAft>
          <a:spcPct val="0"/>
        </a:spcAft>
        <a:buChar char="•"/>
        <a:defRPr>
          <a:solidFill>
            <a:srgbClr val="FF0000"/>
          </a:solidFill>
          <a:latin typeface="+mn-lt"/>
          <a:ea typeface="ＭＳ Ｐゴシック" charset="-128"/>
        </a:defRPr>
      </a:lvl3pPr>
      <a:lvl4pPr marL="1599852" indent="-227940" algn="l" rtl="0" eaLnBrk="0" fontAlgn="base" hangingPunct="0">
        <a:spcBef>
          <a:spcPct val="20000"/>
        </a:spcBef>
        <a:spcAft>
          <a:spcPct val="0"/>
        </a:spcAft>
        <a:buChar char="–"/>
        <a:defRPr>
          <a:solidFill>
            <a:srgbClr val="009999"/>
          </a:solidFill>
          <a:latin typeface="+mn-lt"/>
          <a:ea typeface="ＭＳ Ｐゴシック" charset="-128"/>
        </a:defRPr>
      </a:lvl4pPr>
      <a:lvl5pPr marL="1829215" marR="0" indent="0" algn="l" defTabSz="914400" rtl="0" eaLnBrk="0" fontAlgn="base" latinLnBrk="0" hangingPunct="0">
        <a:lnSpc>
          <a:spcPct val="100000"/>
        </a:lnSpc>
        <a:spcBef>
          <a:spcPct val="20000"/>
        </a:spcBef>
        <a:spcAft>
          <a:spcPct val="0"/>
        </a:spcAft>
        <a:buClrTx/>
        <a:buSzTx/>
        <a:buFontTx/>
        <a:buNone/>
        <a:tabLst/>
        <a:defRPr sz="1800">
          <a:solidFill>
            <a:schemeClr val="tx1"/>
          </a:solidFill>
          <a:latin typeface="+mn-lt"/>
          <a:ea typeface="ＭＳ Ｐゴシック" charset="-128"/>
        </a:defRPr>
      </a:lvl5pPr>
      <a:lvl6pPr marL="2514306" indent="-228573" algn="l" rtl="0" eaLnBrk="0" fontAlgn="base" hangingPunct="0">
        <a:spcBef>
          <a:spcPct val="20000"/>
        </a:spcBef>
        <a:spcAft>
          <a:spcPct val="0"/>
        </a:spcAft>
        <a:buChar char="»"/>
        <a:defRPr sz="1600">
          <a:solidFill>
            <a:schemeClr val="tx1"/>
          </a:solidFill>
          <a:latin typeface="+mn-lt"/>
        </a:defRPr>
      </a:lvl6pPr>
      <a:lvl7pPr marL="2971453" indent="-228573" algn="l" rtl="0" eaLnBrk="0" fontAlgn="base" hangingPunct="0">
        <a:spcBef>
          <a:spcPct val="20000"/>
        </a:spcBef>
        <a:spcAft>
          <a:spcPct val="0"/>
        </a:spcAft>
        <a:buChar char="»"/>
        <a:defRPr sz="1600">
          <a:solidFill>
            <a:schemeClr val="tx1"/>
          </a:solidFill>
          <a:latin typeface="+mn-lt"/>
        </a:defRPr>
      </a:lvl7pPr>
      <a:lvl8pPr marL="3428599" indent="-228573" algn="l" rtl="0" eaLnBrk="0" fontAlgn="base" hangingPunct="0">
        <a:spcBef>
          <a:spcPct val="20000"/>
        </a:spcBef>
        <a:spcAft>
          <a:spcPct val="0"/>
        </a:spcAft>
        <a:buChar char="»"/>
        <a:defRPr sz="1600">
          <a:solidFill>
            <a:schemeClr val="tx1"/>
          </a:solidFill>
          <a:latin typeface="+mn-lt"/>
        </a:defRPr>
      </a:lvl8pPr>
      <a:lvl9pPr marL="3885746" indent="-228573"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78992"/>
          </a:xfrm>
          <a:prstGeom prst="rect">
            <a:avLst/>
          </a:prstGeom>
          <a:gradFill flip="none" rotWithShape="1">
            <a:gsLst>
              <a:gs pos="24000">
                <a:schemeClr val="bg1"/>
              </a:gs>
              <a:gs pos="48000">
                <a:schemeClr val="tx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52400" y="149638"/>
            <a:ext cx="2362200" cy="764762"/>
          </a:xfrm>
          <a:prstGeom prst="rect">
            <a:avLst/>
          </a:prstGeom>
        </p:spPr>
      </p:pic>
      <p:cxnSp>
        <p:nvCxnSpPr>
          <p:cNvPr id="10" name="Straight Connector 9"/>
          <p:cNvCxnSpPr/>
          <p:nvPr userDrawn="1"/>
        </p:nvCxnSpPr>
        <p:spPr>
          <a:xfrm>
            <a:off x="0" y="1088136"/>
            <a:ext cx="9144000" cy="0"/>
          </a:xfrm>
          <a:prstGeom prst="line">
            <a:avLst/>
          </a:prstGeom>
          <a:ln w="44450" cap="flat" cmpd="sng">
            <a:gradFill flip="none" rotWithShape="1">
              <a:gsLst>
                <a:gs pos="47000">
                  <a:schemeClr val="tx2">
                    <a:lumMod val="75000"/>
                  </a:schemeClr>
                </a:gs>
                <a:gs pos="69000">
                  <a:srgbClr val="007005"/>
                </a:gs>
              </a:gsLst>
              <a:lin ang="10800000" scaled="1"/>
              <a:tileRect/>
            </a:gradFill>
            <a:bevel/>
          </a:ln>
          <a:effectLst/>
          <a:scene3d>
            <a:camera prst="orthographicFront">
              <a:rot lat="0" lon="0" rev="0"/>
            </a:camera>
            <a:lightRig rig="threePt" dir="t"/>
          </a:scene3d>
          <a:sp3d prstMaterial="matte"/>
        </p:spPr>
        <p:style>
          <a:lnRef idx="3">
            <a:schemeClr val="accent6"/>
          </a:lnRef>
          <a:fillRef idx="0">
            <a:schemeClr val="accent6"/>
          </a:fillRef>
          <a:effectRef idx="2">
            <a:schemeClr val="accent6"/>
          </a:effectRef>
          <a:fontRef idx="minor">
            <a:schemeClr val="tx1"/>
          </a:fontRef>
        </p:style>
      </p:cxn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62B63E8-A81D-442C-BA99-5BC3DB356E03}" type="datetime1">
              <a:rPr lang="en-US" smtClean="0">
                <a:solidFill>
                  <a:prstClr val="black">
                    <a:tint val="75000"/>
                  </a:prstClr>
                </a:solidFill>
                <a:latin typeface="Calibri"/>
              </a:rPr>
              <a:pPr eaLnBrk="1" fontAlgn="auto" hangingPunct="1">
                <a:spcBef>
                  <a:spcPts val="0"/>
                </a:spcBef>
                <a:spcAft>
                  <a:spcPts val="0"/>
                </a:spcAft>
              </a:pPr>
              <a:t>2/17/2016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dirty="0" smtClean="0">
                <a:solidFill>
                  <a:prstClr val="black">
                    <a:tint val="75000"/>
                  </a:prstClr>
                </a:solidFill>
                <a:latin typeface="Calibri"/>
              </a:rPr>
              <a:t>http://science.energy.gov/fes</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D209A34-5889-4E16-8BD0-8C9F0C75090B}"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83646408"/>
      </p:ext>
    </p:extLst>
  </p:cSld>
  <p:clrMap bg1="lt1" tx1="dk1" bg2="lt2" tx2="dk2" accent1="accent1" accent2="accent2" accent3="accent3" accent4="accent4" accent5="accent5" accent6="accent6" hlink="hlink" folHlink="folHlink"/>
  <p:sldLayoutIdLst>
    <p:sldLayoutId id="2147484408"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26.png"/><Relationship Id="rId7" Type="http://schemas.openxmlformats.org/officeDocument/2006/relationships/image" Target="../media/image30.jpg"/><Relationship Id="rId12" Type="http://schemas.openxmlformats.org/officeDocument/2006/relationships/image" Target="../media/image35.png"/><Relationship Id="rId17" Type="http://schemas.openxmlformats.org/officeDocument/2006/relationships/image" Target="../media/image40.jpeg"/><Relationship Id="rId2" Type="http://schemas.openxmlformats.org/officeDocument/2006/relationships/notesSlide" Target="../notesSlides/notesSlide6.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jpg"/><Relationship Id="rId15" Type="http://schemas.openxmlformats.org/officeDocument/2006/relationships/image" Target="../media/image38.jpeg"/><Relationship Id="rId10" Type="http://schemas.openxmlformats.org/officeDocument/2006/relationships/image" Target="../media/image33.pn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841500" y="1991883"/>
            <a:ext cx="7302500" cy="646973"/>
          </a:xfrm>
        </p:spPr>
        <p:txBody>
          <a:bodyPr/>
          <a:lstStyle/>
          <a:p>
            <a:pPr eaLnBrk="1" hangingPunct="1"/>
            <a:r>
              <a:rPr lang="en-GB" sz="3600" dirty="0" smtClean="0"/>
              <a:t>TCP </a:t>
            </a:r>
            <a:r>
              <a:rPr lang="en-GB" sz="3600" dirty="0"/>
              <a:t>on Tokamak Programmes </a:t>
            </a:r>
            <a:endParaRPr lang="en-GB" altLang="en-US" sz="3600" dirty="0" smtClean="0"/>
          </a:p>
        </p:txBody>
      </p:sp>
      <p:sp>
        <p:nvSpPr>
          <p:cNvPr id="25603" name="Text Placeholder 2"/>
          <p:cNvSpPr>
            <a:spLocks noGrp="1"/>
          </p:cNvSpPr>
          <p:nvPr>
            <p:ph type="body" idx="1"/>
          </p:nvPr>
        </p:nvSpPr>
        <p:spPr>
          <a:xfrm>
            <a:off x="3649663" y="3502221"/>
            <a:ext cx="5494337" cy="2087367"/>
          </a:xfrm>
        </p:spPr>
        <p:txBody>
          <a:bodyPr/>
          <a:lstStyle/>
          <a:p>
            <a:pPr algn="ctr" eaLnBrk="1" hangingPunct="1"/>
            <a:r>
              <a:rPr lang="en-US" altLang="en-US" b="1" dirty="0" smtClean="0"/>
              <a:t>Duarte Borba </a:t>
            </a:r>
          </a:p>
          <a:p>
            <a:pPr algn="ctr" eaLnBrk="1" hangingPunct="1"/>
            <a:r>
              <a:rPr lang="en-US" altLang="en-US" b="1" dirty="0" smtClean="0"/>
              <a:t>on Behalf of Richard Pitts</a:t>
            </a:r>
            <a:br>
              <a:rPr lang="en-US" altLang="en-US" b="1" dirty="0" smtClean="0"/>
            </a:br>
            <a:r>
              <a:rPr lang="en-US" altLang="en-US" b="1" dirty="0" smtClean="0"/>
              <a:t>ITER Organization</a:t>
            </a:r>
          </a:p>
          <a:p>
            <a:pPr algn="ctr" eaLnBrk="1" hangingPunct="1"/>
            <a:r>
              <a:rPr lang="en-US" altLang="en-US" b="1" dirty="0" smtClean="0"/>
              <a:t>Chair, Executive Committee</a:t>
            </a:r>
            <a:br>
              <a:rPr lang="en-US" altLang="en-US" b="1" dirty="0" smtClean="0"/>
            </a:br>
            <a:r>
              <a:rPr lang="en-US" altLang="en-US" b="1" dirty="0" smtClean="0"/>
              <a:t>February </a:t>
            </a:r>
            <a:r>
              <a:rPr lang="en-US" altLang="en-US" b="1" dirty="0"/>
              <a:t>1</a:t>
            </a:r>
            <a:r>
              <a:rPr lang="en-US" altLang="en-US" b="1" dirty="0" smtClean="0"/>
              <a:t>8, 2016</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634" y="2522865"/>
            <a:ext cx="2248660" cy="198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a:xfrm>
            <a:off x="1763097" y="0"/>
            <a:ext cx="7216775" cy="908050"/>
          </a:xfrm>
        </p:spPr>
        <p:txBody>
          <a:bodyPr/>
          <a:lstStyle/>
          <a:p>
            <a:r>
              <a:rPr lang="en-GB" altLang="en-US" dirty="0"/>
              <a:t>Priorities for future </a:t>
            </a:r>
            <a:r>
              <a:rPr lang="en-GB" altLang="en-US" dirty="0" smtClean="0"/>
              <a:t>work</a:t>
            </a:r>
            <a:endParaRPr lang="en-US" altLang="en-US" dirty="0" smtClean="0"/>
          </a:p>
        </p:txBody>
      </p:sp>
      <p:sp>
        <p:nvSpPr>
          <p:cNvPr id="50179" name="Content Placeholder 2"/>
          <p:cNvSpPr>
            <a:spLocks noGrp="1"/>
          </p:cNvSpPr>
          <p:nvPr>
            <p:ph idx="1"/>
          </p:nvPr>
        </p:nvSpPr>
        <p:spPr>
          <a:xfrm>
            <a:off x="1812926" y="885755"/>
            <a:ext cx="7331074" cy="5788178"/>
          </a:xfrm>
        </p:spPr>
        <p:txBody>
          <a:bodyPr/>
          <a:lstStyle/>
          <a:p>
            <a:pPr marL="0" indent="0">
              <a:buNone/>
            </a:pPr>
            <a:r>
              <a:rPr lang="en-GB" sz="2400" dirty="0"/>
              <a:t>Support ITER construction and </a:t>
            </a:r>
            <a:r>
              <a:rPr lang="en-GB" sz="2400" dirty="0" smtClean="0"/>
              <a:t>optimise </a:t>
            </a:r>
            <a:r>
              <a:rPr lang="en-GB" sz="2400" dirty="0"/>
              <a:t>ITER operation</a:t>
            </a:r>
          </a:p>
          <a:p>
            <a:pPr eaLnBrk="1" hangingPunct="1">
              <a:buClr>
                <a:schemeClr val="accent6"/>
              </a:buClr>
              <a:defRPr/>
            </a:pPr>
            <a:endParaRPr lang="en-US" altLang="ja-JP" sz="2600" dirty="0" smtClean="0">
              <a:solidFill>
                <a:srgbClr val="FF0000"/>
              </a:solidFill>
              <a:ea typeface="ＭＳ Ｐゴシック" pitchFamily="34" charset="-128"/>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866" y="1763627"/>
            <a:ext cx="1166813" cy="10937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3974191" y="4583027"/>
            <a:ext cx="19446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129" tIns="52564" rIns="105129" bIns="52564">
            <a:spAutoFit/>
          </a:bodyPr>
          <a:lstStyle>
            <a:lvl1pPr marL="342900" indent="-342900" defTabSz="762000" eaLnBrk="0" hangingPunct="0">
              <a:defRPr sz="2400">
                <a:solidFill>
                  <a:schemeClr val="tx1"/>
                </a:solidFill>
                <a:latin typeface="Arial" pitchFamily="34" charset="0"/>
                <a:ea typeface="ＭＳ Ｐゴシック" pitchFamily="34" charset="-128"/>
              </a:defRPr>
            </a:lvl1pPr>
            <a:lvl2pPr marL="571500" defTabSz="762000" eaLnBrk="0" hangingPunct="0">
              <a:defRPr sz="2400">
                <a:solidFill>
                  <a:schemeClr val="tx1"/>
                </a:solidFill>
                <a:latin typeface="Arial" pitchFamily="34" charset="0"/>
                <a:ea typeface="ＭＳ Ｐゴシック" pitchFamily="34" charset="-128"/>
              </a:defRPr>
            </a:lvl2pPr>
            <a:lvl3pPr marL="1143000" defTabSz="762000" eaLnBrk="0" hangingPunct="0">
              <a:defRPr sz="2400">
                <a:solidFill>
                  <a:schemeClr val="tx1"/>
                </a:solidFill>
                <a:latin typeface="Arial" pitchFamily="34" charset="0"/>
                <a:ea typeface="ＭＳ Ｐゴシック" pitchFamily="34" charset="-128"/>
              </a:defRPr>
            </a:lvl3pPr>
            <a:lvl4pPr marL="1714500" defTabSz="762000" eaLnBrk="0" hangingPunct="0">
              <a:defRPr sz="2400">
                <a:solidFill>
                  <a:schemeClr val="tx1"/>
                </a:solidFill>
                <a:latin typeface="Arial" pitchFamily="34" charset="0"/>
                <a:ea typeface="ＭＳ Ｐゴシック" pitchFamily="34" charset="-128"/>
              </a:defRPr>
            </a:lvl4pPr>
            <a:lvl5pPr marL="2286000" defTabSz="762000" eaLnBrk="0" hangingPunct="0">
              <a:defRPr sz="2400">
                <a:solidFill>
                  <a:schemeClr val="tx1"/>
                </a:solidFill>
                <a:latin typeface="Arial" pitchFamily="34" charset="0"/>
                <a:ea typeface="ＭＳ Ｐゴシック" pitchFamily="34" charset="-128"/>
              </a:defRPr>
            </a:lvl5pPr>
            <a:lvl6pPr marL="27432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2004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657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1148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120000"/>
              </a:lnSpc>
            </a:pPr>
            <a:r>
              <a:rPr lang="fr-FR" altLang="en-US" sz="2000" b="1" i="1">
                <a:solidFill>
                  <a:srgbClr val="003366"/>
                </a:solidFill>
                <a:cs typeface="Arial" pitchFamily="34" charset="0"/>
              </a:rPr>
              <a:t>ITER</a:t>
            </a:r>
          </a:p>
          <a:p>
            <a:pPr algn="ctr">
              <a:lnSpc>
                <a:spcPct val="120000"/>
              </a:lnSpc>
            </a:pPr>
            <a:r>
              <a:rPr lang="fr-FR" altLang="en-US" sz="2000" b="1" i="1">
                <a:solidFill>
                  <a:schemeClr val="tx2"/>
                </a:solidFill>
                <a:cs typeface="Arial" pitchFamily="34" charset="0"/>
              </a:rPr>
              <a:t>800 m</a:t>
            </a:r>
            <a:r>
              <a:rPr lang="fr-FR" altLang="en-US" sz="2000" b="1" i="1" baseline="30000">
                <a:solidFill>
                  <a:schemeClr val="tx2"/>
                </a:solidFill>
                <a:cs typeface="Arial" pitchFamily="34" charset="0"/>
              </a:rPr>
              <a:t>3</a:t>
            </a:r>
          </a:p>
          <a:p>
            <a:pPr algn="ctr">
              <a:lnSpc>
                <a:spcPct val="120000"/>
              </a:lnSpc>
            </a:pPr>
            <a:r>
              <a:rPr lang="fr-FR" altLang="en-US" sz="2000" b="1" i="1">
                <a:solidFill>
                  <a:schemeClr val="tx2"/>
                </a:solidFill>
                <a:cs typeface="Arial" pitchFamily="34" charset="0"/>
              </a:rPr>
              <a:t>~ 500 MW</a:t>
            </a:r>
            <a:r>
              <a:rPr lang="fr-FR" altLang="en-US" sz="2000" b="1" i="1" baseline="-25000">
                <a:solidFill>
                  <a:schemeClr val="tx2"/>
                </a:solidFill>
                <a:cs typeface="Arial" pitchFamily="34" charset="0"/>
              </a:rPr>
              <a:t>th</a:t>
            </a:r>
            <a:endParaRPr lang="fr-FR" altLang="en-US" sz="1600" b="1" i="1">
              <a:solidFill>
                <a:srgbClr val="FF3300"/>
              </a:solidFill>
              <a:effectLst>
                <a:outerShdw blurRad="38100" dist="38100" dir="2700000" algn="tl">
                  <a:srgbClr val="C0C0C0"/>
                </a:outerShdw>
              </a:effectLst>
              <a:cs typeface="Arial" pitchFamily="34" charset="0"/>
            </a:endParaRPr>
          </a:p>
        </p:txBody>
      </p:sp>
      <p:sp>
        <p:nvSpPr>
          <p:cNvPr id="8" name="Rectangle 7"/>
          <p:cNvSpPr>
            <a:spLocks noChangeArrowheads="1"/>
          </p:cNvSpPr>
          <p:nvPr/>
        </p:nvSpPr>
        <p:spPr bwMode="auto">
          <a:xfrm>
            <a:off x="7580991" y="1333415"/>
            <a:ext cx="4763" cy="6969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Rectangle 8"/>
          <p:cNvSpPr>
            <a:spLocks noChangeArrowheads="1"/>
          </p:cNvSpPr>
          <p:nvPr/>
        </p:nvSpPr>
        <p:spPr bwMode="auto">
          <a:xfrm>
            <a:off x="6766604" y="1966827"/>
            <a:ext cx="12700"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 name="Rectangle 9"/>
          <p:cNvSpPr>
            <a:spLocks noChangeArrowheads="1"/>
          </p:cNvSpPr>
          <p:nvPr/>
        </p:nvSpPr>
        <p:spPr bwMode="auto">
          <a:xfrm>
            <a:off x="6779304" y="1962065"/>
            <a:ext cx="28575" cy="712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1" name="Rectangle 10"/>
          <p:cNvSpPr>
            <a:spLocks noChangeArrowheads="1"/>
          </p:cNvSpPr>
          <p:nvPr/>
        </p:nvSpPr>
        <p:spPr bwMode="auto">
          <a:xfrm>
            <a:off x="6807879" y="1966827"/>
            <a:ext cx="11112"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 name="Rectangle 11"/>
          <p:cNvSpPr>
            <a:spLocks noChangeArrowheads="1"/>
          </p:cNvSpPr>
          <p:nvPr/>
        </p:nvSpPr>
        <p:spPr bwMode="auto">
          <a:xfrm>
            <a:off x="6818991" y="1973177"/>
            <a:ext cx="6350"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 name="Freeform 12"/>
          <p:cNvSpPr>
            <a:spLocks/>
          </p:cNvSpPr>
          <p:nvPr/>
        </p:nvSpPr>
        <p:spPr bwMode="auto">
          <a:xfrm>
            <a:off x="6795179" y="2003340"/>
            <a:ext cx="619125" cy="174625"/>
          </a:xfrm>
          <a:custGeom>
            <a:avLst/>
            <a:gdLst>
              <a:gd name="T0" fmla="*/ 11 w 390"/>
              <a:gd name="T1" fmla="*/ 3 h 110"/>
              <a:gd name="T2" fmla="*/ 4 w 390"/>
              <a:gd name="T3" fmla="*/ 19 h 110"/>
              <a:gd name="T4" fmla="*/ 15 w 390"/>
              <a:gd name="T5" fmla="*/ 26 h 110"/>
              <a:gd name="T6" fmla="*/ 30 w 390"/>
              <a:gd name="T7" fmla="*/ 29 h 110"/>
              <a:gd name="T8" fmla="*/ 44 w 390"/>
              <a:gd name="T9" fmla="*/ 32 h 110"/>
              <a:gd name="T10" fmla="*/ 70 w 390"/>
              <a:gd name="T11" fmla="*/ 39 h 110"/>
              <a:gd name="T12" fmla="*/ 84 w 390"/>
              <a:gd name="T13" fmla="*/ 42 h 110"/>
              <a:gd name="T14" fmla="*/ 99 w 390"/>
              <a:gd name="T15" fmla="*/ 45 h 110"/>
              <a:gd name="T16" fmla="*/ 124 w 390"/>
              <a:gd name="T17" fmla="*/ 52 h 110"/>
              <a:gd name="T18" fmla="*/ 139 w 390"/>
              <a:gd name="T19" fmla="*/ 55 h 110"/>
              <a:gd name="T20" fmla="*/ 164 w 390"/>
              <a:gd name="T21" fmla="*/ 61 h 110"/>
              <a:gd name="T22" fmla="*/ 179 w 390"/>
              <a:gd name="T23" fmla="*/ 65 h 110"/>
              <a:gd name="T24" fmla="*/ 193 w 390"/>
              <a:gd name="T25" fmla="*/ 68 h 110"/>
              <a:gd name="T26" fmla="*/ 219 w 390"/>
              <a:gd name="T27" fmla="*/ 74 h 110"/>
              <a:gd name="T28" fmla="*/ 233 w 390"/>
              <a:gd name="T29" fmla="*/ 77 h 110"/>
              <a:gd name="T30" fmla="*/ 259 w 390"/>
              <a:gd name="T31" fmla="*/ 84 h 110"/>
              <a:gd name="T32" fmla="*/ 273 w 390"/>
              <a:gd name="T33" fmla="*/ 87 h 110"/>
              <a:gd name="T34" fmla="*/ 288 w 390"/>
              <a:gd name="T35" fmla="*/ 90 h 110"/>
              <a:gd name="T36" fmla="*/ 313 w 390"/>
              <a:gd name="T37" fmla="*/ 97 h 110"/>
              <a:gd name="T38" fmla="*/ 328 w 390"/>
              <a:gd name="T39" fmla="*/ 100 h 110"/>
              <a:gd name="T40" fmla="*/ 353 w 390"/>
              <a:gd name="T41" fmla="*/ 106 h 110"/>
              <a:gd name="T42" fmla="*/ 368 w 390"/>
              <a:gd name="T43" fmla="*/ 110 h 110"/>
              <a:gd name="T44" fmla="*/ 382 w 390"/>
              <a:gd name="T45" fmla="*/ 103 h 110"/>
              <a:gd name="T46" fmla="*/ 390 w 390"/>
              <a:gd name="T47" fmla="*/ 87 h 110"/>
              <a:gd name="T48" fmla="*/ 375 w 390"/>
              <a:gd name="T49" fmla="*/ 84 h 110"/>
              <a:gd name="T50" fmla="*/ 361 w 390"/>
              <a:gd name="T51" fmla="*/ 81 h 110"/>
              <a:gd name="T52" fmla="*/ 346 w 390"/>
              <a:gd name="T53" fmla="*/ 77 h 110"/>
              <a:gd name="T54" fmla="*/ 321 w 390"/>
              <a:gd name="T55" fmla="*/ 71 h 110"/>
              <a:gd name="T56" fmla="*/ 306 w 390"/>
              <a:gd name="T57" fmla="*/ 68 h 110"/>
              <a:gd name="T58" fmla="*/ 281 w 390"/>
              <a:gd name="T59" fmla="*/ 61 h 110"/>
              <a:gd name="T60" fmla="*/ 266 w 390"/>
              <a:gd name="T61" fmla="*/ 58 h 110"/>
              <a:gd name="T62" fmla="*/ 251 w 390"/>
              <a:gd name="T63" fmla="*/ 55 h 110"/>
              <a:gd name="T64" fmla="*/ 226 w 390"/>
              <a:gd name="T65" fmla="*/ 48 h 110"/>
              <a:gd name="T66" fmla="*/ 211 w 390"/>
              <a:gd name="T67" fmla="*/ 45 h 110"/>
              <a:gd name="T68" fmla="*/ 186 w 390"/>
              <a:gd name="T69" fmla="*/ 39 h 110"/>
              <a:gd name="T70" fmla="*/ 171 w 390"/>
              <a:gd name="T71" fmla="*/ 35 h 110"/>
              <a:gd name="T72" fmla="*/ 157 w 390"/>
              <a:gd name="T73" fmla="*/ 32 h 110"/>
              <a:gd name="T74" fmla="*/ 131 w 390"/>
              <a:gd name="T75" fmla="*/ 26 h 110"/>
              <a:gd name="T76" fmla="*/ 117 w 390"/>
              <a:gd name="T77" fmla="*/ 23 h 110"/>
              <a:gd name="T78" fmla="*/ 91 w 390"/>
              <a:gd name="T79" fmla="*/ 16 h 110"/>
              <a:gd name="T80" fmla="*/ 77 w 390"/>
              <a:gd name="T81" fmla="*/ 13 h 110"/>
              <a:gd name="T82" fmla="*/ 62 w 390"/>
              <a:gd name="T83" fmla="*/ 10 h 110"/>
              <a:gd name="T84" fmla="*/ 37 w 390"/>
              <a:gd name="T85" fmla="*/ 3 h 110"/>
              <a:gd name="T86" fmla="*/ 22 w 390"/>
              <a:gd name="T8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0" h="110">
                <a:moveTo>
                  <a:pt x="11" y="0"/>
                </a:moveTo>
                <a:lnTo>
                  <a:pt x="11" y="3"/>
                </a:lnTo>
                <a:lnTo>
                  <a:pt x="0" y="6"/>
                </a:lnTo>
                <a:lnTo>
                  <a:pt x="4" y="19"/>
                </a:lnTo>
                <a:lnTo>
                  <a:pt x="15" y="23"/>
                </a:lnTo>
                <a:lnTo>
                  <a:pt x="15" y="26"/>
                </a:lnTo>
                <a:lnTo>
                  <a:pt x="30" y="26"/>
                </a:lnTo>
                <a:lnTo>
                  <a:pt x="30" y="29"/>
                </a:lnTo>
                <a:lnTo>
                  <a:pt x="44" y="29"/>
                </a:lnTo>
                <a:lnTo>
                  <a:pt x="44" y="32"/>
                </a:lnTo>
                <a:lnTo>
                  <a:pt x="70" y="35"/>
                </a:lnTo>
                <a:lnTo>
                  <a:pt x="70" y="39"/>
                </a:lnTo>
                <a:lnTo>
                  <a:pt x="84" y="39"/>
                </a:lnTo>
                <a:lnTo>
                  <a:pt x="84" y="42"/>
                </a:lnTo>
                <a:lnTo>
                  <a:pt x="99" y="42"/>
                </a:lnTo>
                <a:lnTo>
                  <a:pt x="99" y="45"/>
                </a:lnTo>
                <a:lnTo>
                  <a:pt x="124" y="48"/>
                </a:lnTo>
                <a:lnTo>
                  <a:pt x="124" y="52"/>
                </a:lnTo>
                <a:lnTo>
                  <a:pt x="139" y="52"/>
                </a:lnTo>
                <a:lnTo>
                  <a:pt x="139" y="55"/>
                </a:lnTo>
                <a:lnTo>
                  <a:pt x="164" y="58"/>
                </a:lnTo>
                <a:lnTo>
                  <a:pt x="164" y="61"/>
                </a:lnTo>
                <a:lnTo>
                  <a:pt x="179" y="61"/>
                </a:lnTo>
                <a:lnTo>
                  <a:pt x="179" y="65"/>
                </a:lnTo>
                <a:lnTo>
                  <a:pt x="193" y="65"/>
                </a:lnTo>
                <a:lnTo>
                  <a:pt x="193" y="68"/>
                </a:lnTo>
                <a:lnTo>
                  <a:pt x="219" y="71"/>
                </a:lnTo>
                <a:lnTo>
                  <a:pt x="219" y="74"/>
                </a:lnTo>
                <a:lnTo>
                  <a:pt x="233" y="74"/>
                </a:lnTo>
                <a:lnTo>
                  <a:pt x="233" y="77"/>
                </a:lnTo>
                <a:lnTo>
                  <a:pt x="259" y="81"/>
                </a:lnTo>
                <a:lnTo>
                  <a:pt x="259" y="84"/>
                </a:lnTo>
                <a:lnTo>
                  <a:pt x="273" y="84"/>
                </a:lnTo>
                <a:lnTo>
                  <a:pt x="273" y="87"/>
                </a:lnTo>
                <a:lnTo>
                  <a:pt x="288" y="87"/>
                </a:lnTo>
                <a:lnTo>
                  <a:pt x="288" y="90"/>
                </a:lnTo>
                <a:lnTo>
                  <a:pt x="313" y="94"/>
                </a:lnTo>
                <a:lnTo>
                  <a:pt x="313" y="97"/>
                </a:lnTo>
                <a:lnTo>
                  <a:pt x="328" y="97"/>
                </a:lnTo>
                <a:lnTo>
                  <a:pt x="328" y="100"/>
                </a:lnTo>
                <a:lnTo>
                  <a:pt x="353" y="103"/>
                </a:lnTo>
                <a:lnTo>
                  <a:pt x="353" y="106"/>
                </a:lnTo>
                <a:lnTo>
                  <a:pt x="368" y="106"/>
                </a:lnTo>
                <a:lnTo>
                  <a:pt x="368" y="110"/>
                </a:lnTo>
                <a:lnTo>
                  <a:pt x="382" y="110"/>
                </a:lnTo>
                <a:lnTo>
                  <a:pt x="382" y="103"/>
                </a:lnTo>
                <a:lnTo>
                  <a:pt x="386" y="103"/>
                </a:lnTo>
                <a:lnTo>
                  <a:pt x="390" y="87"/>
                </a:lnTo>
                <a:lnTo>
                  <a:pt x="375" y="87"/>
                </a:lnTo>
                <a:lnTo>
                  <a:pt x="375" y="84"/>
                </a:lnTo>
                <a:lnTo>
                  <a:pt x="361" y="84"/>
                </a:lnTo>
                <a:lnTo>
                  <a:pt x="361" y="81"/>
                </a:lnTo>
                <a:lnTo>
                  <a:pt x="346" y="81"/>
                </a:lnTo>
                <a:lnTo>
                  <a:pt x="346" y="77"/>
                </a:lnTo>
                <a:lnTo>
                  <a:pt x="321" y="74"/>
                </a:lnTo>
                <a:lnTo>
                  <a:pt x="321" y="71"/>
                </a:lnTo>
                <a:lnTo>
                  <a:pt x="306" y="71"/>
                </a:lnTo>
                <a:lnTo>
                  <a:pt x="306" y="68"/>
                </a:lnTo>
                <a:lnTo>
                  <a:pt x="281" y="65"/>
                </a:lnTo>
                <a:lnTo>
                  <a:pt x="281" y="61"/>
                </a:lnTo>
                <a:lnTo>
                  <a:pt x="266" y="61"/>
                </a:lnTo>
                <a:lnTo>
                  <a:pt x="266" y="58"/>
                </a:lnTo>
                <a:lnTo>
                  <a:pt x="251" y="58"/>
                </a:lnTo>
                <a:lnTo>
                  <a:pt x="251" y="55"/>
                </a:lnTo>
                <a:lnTo>
                  <a:pt x="226" y="52"/>
                </a:lnTo>
                <a:lnTo>
                  <a:pt x="226" y="48"/>
                </a:lnTo>
                <a:lnTo>
                  <a:pt x="211" y="48"/>
                </a:lnTo>
                <a:lnTo>
                  <a:pt x="211" y="45"/>
                </a:lnTo>
                <a:lnTo>
                  <a:pt x="186" y="42"/>
                </a:lnTo>
                <a:lnTo>
                  <a:pt x="186" y="39"/>
                </a:lnTo>
                <a:lnTo>
                  <a:pt x="171" y="39"/>
                </a:lnTo>
                <a:lnTo>
                  <a:pt x="171" y="35"/>
                </a:lnTo>
                <a:lnTo>
                  <a:pt x="157" y="35"/>
                </a:lnTo>
                <a:lnTo>
                  <a:pt x="157" y="32"/>
                </a:lnTo>
                <a:lnTo>
                  <a:pt x="131" y="29"/>
                </a:lnTo>
                <a:lnTo>
                  <a:pt x="131" y="26"/>
                </a:lnTo>
                <a:lnTo>
                  <a:pt x="117" y="26"/>
                </a:lnTo>
                <a:lnTo>
                  <a:pt x="117" y="23"/>
                </a:lnTo>
                <a:lnTo>
                  <a:pt x="91" y="19"/>
                </a:lnTo>
                <a:lnTo>
                  <a:pt x="91" y="16"/>
                </a:lnTo>
                <a:lnTo>
                  <a:pt x="77" y="16"/>
                </a:lnTo>
                <a:lnTo>
                  <a:pt x="77" y="13"/>
                </a:lnTo>
                <a:lnTo>
                  <a:pt x="62" y="13"/>
                </a:lnTo>
                <a:lnTo>
                  <a:pt x="62" y="10"/>
                </a:lnTo>
                <a:lnTo>
                  <a:pt x="37" y="6"/>
                </a:lnTo>
                <a:lnTo>
                  <a:pt x="37" y="3"/>
                </a:lnTo>
                <a:lnTo>
                  <a:pt x="22" y="3"/>
                </a:lnTo>
                <a:lnTo>
                  <a:pt x="22"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Rectangle 13"/>
          <p:cNvSpPr>
            <a:spLocks noChangeArrowheads="1"/>
          </p:cNvSpPr>
          <p:nvPr/>
        </p:nvSpPr>
        <p:spPr bwMode="auto">
          <a:xfrm>
            <a:off x="8215991" y="1481052"/>
            <a:ext cx="4763" cy="692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 name="Rectangle 14"/>
          <p:cNvSpPr>
            <a:spLocks noChangeArrowheads="1"/>
          </p:cNvSpPr>
          <p:nvPr/>
        </p:nvSpPr>
        <p:spPr bwMode="auto">
          <a:xfrm>
            <a:off x="7401604" y="2116052"/>
            <a:ext cx="12700"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 name="Rectangle 15"/>
          <p:cNvSpPr>
            <a:spLocks noChangeArrowheads="1"/>
          </p:cNvSpPr>
          <p:nvPr/>
        </p:nvSpPr>
        <p:spPr bwMode="auto">
          <a:xfrm>
            <a:off x="7414304" y="2111290"/>
            <a:ext cx="28575" cy="706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 name="Rectangle 16"/>
          <p:cNvSpPr>
            <a:spLocks noChangeArrowheads="1"/>
          </p:cNvSpPr>
          <p:nvPr/>
        </p:nvSpPr>
        <p:spPr bwMode="auto">
          <a:xfrm>
            <a:off x="7442879" y="2116052"/>
            <a:ext cx="11112"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 name="Rectangle 17"/>
          <p:cNvSpPr>
            <a:spLocks noChangeArrowheads="1"/>
          </p:cNvSpPr>
          <p:nvPr/>
        </p:nvSpPr>
        <p:spPr bwMode="auto">
          <a:xfrm>
            <a:off x="7453991" y="2125577"/>
            <a:ext cx="6350" cy="692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 name="Freeform 18"/>
          <p:cNvSpPr>
            <a:spLocks/>
          </p:cNvSpPr>
          <p:nvPr/>
        </p:nvSpPr>
        <p:spPr bwMode="auto">
          <a:xfrm>
            <a:off x="6258604" y="2608177"/>
            <a:ext cx="606425" cy="230188"/>
          </a:xfrm>
          <a:custGeom>
            <a:avLst/>
            <a:gdLst>
              <a:gd name="T0" fmla="*/ 84 w 382"/>
              <a:gd name="T1" fmla="*/ 3 h 145"/>
              <a:gd name="T2" fmla="*/ 69 w 382"/>
              <a:gd name="T3" fmla="*/ 6 h 145"/>
              <a:gd name="T4" fmla="*/ 62 w 382"/>
              <a:gd name="T5" fmla="*/ 9 h 145"/>
              <a:gd name="T6" fmla="*/ 44 w 382"/>
              <a:gd name="T7" fmla="*/ 22 h 145"/>
              <a:gd name="T8" fmla="*/ 37 w 382"/>
              <a:gd name="T9" fmla="*/ 32 h 145"/>
              <a:gd name="T10" fmla="*/ 26 w 382"/>
              <a:gd name="T11" fmla="*/ 45 h 145"/>
              <a:gd name="T12" fmla="*/ 18 w 382"/>
              <a:gd name="T13" fmla="*/ 55 h 145"/>
              <a:gd name="T14" fmla="*/ 15 w 382"/>
              <a:gd name="T15" fmla="*/ 61 h 145"/>
              <a:gd name="T16" fmla="*/ 11 w 382"/>
              <a:gd name="T17" fmla="*/ 68 h 145"/>
              <a:gd name="T18" fmla="*/ 7 w 382"/>
              <a:gd name="T19" fmla="*/ 74 h 145"/>
              <a:gd name="T20" fmla="*/ 4 w 382"/>
              <a:gd name="T21" fmla="*/ 80 h 145"/>
              <a:gd name="T22" fmla="*/ 0 w 382"/>
              <a:gd name="T23" fmla="*/ 87 h 145"/>
              <a:gd name="T24" fmla="*/ 11 w 382"/>
              <a:gd name="T25" fmla="*/ 90 h 145"/>
              <a:gd name="T26" fmla="*/ 29 w 382"/>
              <a:gd name="T27" fmla="*/ 93 h 145"/>
              <a:gd name="T28" fmla="*/ 62 w 382"/>
              <a:gd name="T29" fmla="*/ 100 h 145"/>
              <a:gd name="T30" fmla="*/ 95 w 382"/>
              <a:gd name="T31" fmla="*/ 106 h 145"/>
              <a:gd name="T32" fmla="*/ 127 w 382"/>
              <a:gd name="T33" fmla="*/ 113 h 145"/>
              <a:gd name="T34" fmla="*/ 160 w 382"/>
              <a:gd name="T35" fmla="*/ 119 h 145"/>
              <a:gd name="T36" fmla="*/ 175 w 382"/>
              <a:gd name="T37" fmla="*/ 122 h 145"/>
              <a:gd name="T38" fmla="*/ 207 w 382"/>
              <a:gd name="T39" fmla="*/ 129 h 145"/>
              <a:gd name="T40" fmla="*/ 240 w 382"/>
              <a:gd name="T41" fmla="*/ 135 h 145"/>
              <a:gd name="T42" fmla="*/ 273 w 382"/>
              <a:gd name="T43" fmla="*/ 142 h 145"/>
              <a:gd name="T44" fmla="*/ 288 w 382"/>
              <a:gd name="T45" fmla="*/ 145 h 145"/>
              <a:gd name="T46" fmla="*/ 295 w 382"/>
              <a:gd name="T47" fmla="*/ 139 h 145"/>
              <a:gd name="T48" fmla="*/ 298 w 382"/>
              <a:gd name="T49" fmla="*/ 132 h 145"/>
              <a:gd name="T50" fmla="*/ 306 w 382"/>
              <a:gd name="T51" fmla="*/ 116 h 145"/>
              <a:gd name="T52" fmla="*/ 313 w 382"/>
              <a:gd name="T53" fmla="*/ 106 h 145"/>
              <a:gd name="T54" fmla="*/ 324 w 382"/>
              <a:gd name="T55" fmla="*/ 93 h 145"/>
              <a:gd name="T56" fmla="*/ 331 w 382"/>
              <a:gd name="T57" fmla="*/ 84 h 145"/>
              <a:gd name="T58" fmla="*/ 342 w 382"/>
              <a:gd name="T59" fmla="*/ 80 h 145"/>
              <a:gd name="T60" fmla="*/ 364 w 382"/>
              <a:gd name="T61" fmla="*/ 74 h 145"/>
              <a:gd name="T62" fmla="*/ 382 w 382"/>
              <a:gd name="T63" fmla="*/ 71 h 145"/>
              <a:gd name="T64" fmla="*/ 368 w 382"/>
              <a:gd name="T65" fmla="*/ 68 h 145"/>
              <a:gd name="T66" fmla="*/ 353 w 382"/>
              <a:gd name="T67" fmla="*/ 64 h 145"/>
              <a:gd name="T68" fmla="*/ 338 w 382"/>
              <a:gd name="T69" fmla="*/ 61 h 145"/>
              <a:gd name="T70" fmla="*/ 313 w 382"/>
              <a:gd name="T71" fmla="*/ 55 h 145"/>
              <a:gd name="T72" fmla="*/ 298 w 382"/>
              <a:gd name="T73" fmla="*/ 51 h 145"/>
              <a:gd name="T74" fmla="*/ 273 w 382"/>
              <a:gd name="T75" fmla="*/ 45 h 145"/>
              <a:gd name="T76" fmla="*/ 258 w 382"/>
              <a:gd name="T77" fmla="*/ 42 h 145"/>
              <a:gd name="T78" fmla="*/ 233 w 382"/>
              <a:gd name="T79" fmla="*/ 35 h 145"/>
              <a:gd name="T80" fmla="*/ 218 w 382"/>
              <a:gd name="T81" fmla="*/ 32 h 145"/>
              <a:gd name="T82" fmla="*/ 193 w 382"/>
              <a:gd name="T83" fmla="*/ 26 h 145"/>
              <a:gd name="T84" fmla="*/ 178 w 382"/>
              <a:gd name="T85" fmla="*/ 22 h 145"/>
              <a:gd name="T86" fmla="*/ 153 w 382"/>
              <a:gd name="T87" fmla="*/ 16 h 145"/>
              <a:gd name="T88" fmla="*/ 138 w 382"/>
              <a:gd name="T89" fmla="*/ 13 h 145"/>
              <a:gd name="T90" fmla="*/ 113 w 382"/>
              <a:gd name="T91" fmla="*/ 6 h 145"/>
              <a:gd name="T92" fmla="*/ 98 w 382"/>
              <a:gd name="T93" fmla="*/ 3 h 145"/>
              <a:gd name="T94" fmla="*/ 84 w 382"/>
              <a:gd name="T9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2" h="145">
                <a:moveTo>
                  <a:pt x="84" y="0"/>
                </a:moveTo>
                <a:lnTo>
                  <a:pt x="84" y="3"/>
                </a:lnTo>
                <a:lnTo>
                  <a:pt x="69" y="3"/>
                </a:lnTo>
                <a:lnTo>
                  <a:pt x="69" y="6"/>
                </a:lnTo>
                <a:lnTo>
                  <a:pt x="62" y="6"/>
                </a:lnTo>
                <a:lnTo>
                  <a:pt x="62" y="9"/>
                </a:lnTo>
                <a:lnTo>
                  <a:pt x="44" y="16"/>
                </a:lnTo>
                <a:lnTo>
                  <a:pt x="44" y="22"/>
                </a:lnTo>
                <a:lnTo>
                  <a:pt x="37" y="26"/>
                </a:lnTo>
                <a:lnTo>
                  <a:pt x="37" y="32"/>
                </a:lnTo>
                <a:lnTo>
                  <a:pt x="26" y="39"/>
                </a:lnTo>
                <a:lnTo>
                  <a:pt x="26" y="45"/>
                </a:lnTo>
                <a:lnTo>
                  <a:pt x="18" y="48"/>
                </a:lnTo>
                <a:lnTo>
                  <a:pt x="18" y="55"/>
                </a:lnTo>
                <a:lnTo>
                  <a:pt x="15" y="55"/>
                </a:lnTo>
                <a:lnTo>
                  <a:pt x="15" y="61"/>
                </a:lnTo>
                <a:lnTo>
                  <a:pt x="11" y="61"/>
                </a:lnTo>
                <a:lnTo>
                  <a:pt x="11" y="68"/>
                </a:lnTo>
                <a:lnTo>
                  <a:pt x="7" y="68"/>
                </a:lnTo>
                <a:lnTo>
                  <a:pt x="7" y="74"/>
                </a:lnTo>
                <a:lnTo>
                  <a:pt x="4" y="74"/>
                </a:lnTo>
                <a:lnTo>
                  <a:pt x="4" y="80"/>
                </a:lnTo>
                <a:lnTo>
                  <a:pt x="0" y="80"/>
                </a:lnTo>
                <a:lnTo>
                  <a:pt x="0" y="87"/>
                </a:lnTo>
                <a:lnTo>
                  <a:pt x="11" y="87"/>
                </a:lnTo>
                <a:lnTo>
                  <a:pt x="11" y="90"/>
                </a:lnTo>
                <a:lnTo>
                  <a:pt x="29" y="90"/>
                </a:lnTo>
                <a:lnTo>
                  <a:pt x="29" y="93"/>
                </a:lnTo>
                <a:lnTo>
                  <a:pt x="62" y="97"/>
                </a:lnTo>
                <a:lnTo>
                  <a:pt x="62" y="100"/>
                </a:lnTo>
                <a:lnTo>
                  <a:pt x="95" y="103"/>
                </a:lnTo>
                <a:lnTo>
                  <a:pt x="95" y="106"/>
                </a:lnTo>
                <a:lnTo>
                  <a:pt x="127" y="110"/>
                </a:lnTo>
                <a:lnTo>
                  <a:pt x="127" y="113"/>
                </a:lnTo>
                <a:lnTo>
                  <a:pt x="160" y="116"/>
                </a:lnTo>
                <a:lnTo>
                  <a:pt x="160" y="119"/>
                </a:lnTo>
                <a:lnTo>
                  <a:pt x="175" y="119"/>
                </a:lnTo>
                <a:lnTo>
                  <a:pt x="175" y="122"/>
                </a:lnTo>
                <a:lnTo>
                  <a:pt x="207" y="126"/>
                </a:lnTo>
                <a:lnTo>
                  <a:pt x="207" y="129"/>
                </a:lnTo>
                <a:lnTo>
                  <a:pt x="240" y="132"/>
                </a:lnTo>
                <a:lnTo>
                  <a:pt x="240" y="135"/>
                </a:lnTo>
                <a:lnTo>
                  <a:pt x="273" y="139"/>
                </a:lnTo>
                <a:lnTo>
                  <a:pt x="273" y="142"/>
                </a:lnTo>
                <a:lnTo>
                  <a:pt x="288" y="142"/>
                </a:lnTo>
                <a:lnTo>
                  <a:pt x="288" y="145"/>
                </a:lnTo>
                <a:lnTo>
                  <a:pt x="295" y="145"/>
                </a:lnTo>
                <a:lnTo>
                  <a:pt x="295" y="139"/>
                </a:lnTo>
                <a:lnTo>
                  <a:pt x="298" y="139"/>
                </a:lnTo>
                <a:lnTo>
                  <a:pt x="298" y="132"/>
                </a:lnTo>
                <a:lnTo>
                  <a:pt x="302" y="132"/>
                </a:lnTo>
                <a:lnTo>
                  <a:pt x="306" y="116"/>
                </a:lnTo>
                <a:lnTo>
                  <a:pt x="313" y="113"/>
                </a:lnTo>
                <a:lnTo>
                  <a:pt x="313" y="106"/>
                </a:lnTo>
                <a:lnTo>
                  <a:pt x="324" y="100"/>
                </a:lnTo>
                <a:lnTo>
                  <a:pt x="324" y="93"/>
                </a:lnTo>
                <a:lnTo>
                  <a:pt x="331" y="90"/>
                </a:lnTo>
                <a:lnTo>
                  <a:pt x="331" y="84"/>
                </a:lnTo>
                <a:lnTo>
                  <a:pt x="342" y="84"/>
                </a:lnTo>
                <a:lnTo>
                  <a:pt x="342" y="80"/>
                </a:lnTo>
                <a:lnTo>
                  <a:pt x="357" y="74"/>
                </a:lnTo>
                <a:lnTo>
                  <a:pt x="364" y="74"/>
                </a:lnTo>
                <a:lnTo>
                  <a:pt x="364" y="71"/>
                </a:lnTo>
                <a:lnTo>
                  <a:pt x="382" y="71"/>
                </a:lnTo>
                <a:lnTo>
                  <a:pt x="382" y="68"/>
                </a:lnTo>
                <a:lnTo>
                  <a:pt x="368" y="68"/>
                </a:lnTo>
                <a:lnTo>
                  <a:pt x="368" y="64"/>
                </a:lnTo>
                <a:lnTo>
                  <a:pt x="353" y="64"/>
                </a:lnTo>
                <a:lnTo>
                  <a:pt x="353" y="61"/>
                </a:lnTo>
                <a:lnTo>
                  <a:pt x="338" y="61"/>
                </a:lnTo>
                <a:lnTo>
                  <a:pt x="338" y="58"/>
                </a:lnTo>
                <a:lnTo>
                  <a:pt x="313" y="55"/>
                </a:lnTo>
                <a:lnTo>
                  <a:pt x="313" y="51"/>
                </a:lnTo>
                <a:lnTo>
                  <a:pt x="298" y="51"/>
                </a:lnTo>
                <a:lnTo>
                  <a:pt x="298" y="48"/>
                </a:lnTo>
                <a:lnTo>
                  <a:pt x="273" y="45"/>
                </a:lnTo>
                <a:lnTo>
                  <a:pt x="273" y="42"/>
                </a:lnTo>
                <a:lnTo>
                  <a:pt x="258" y="42"/>
                </a:lnTo>
                <a:lnTo>
                  <a:pt x="258" y="39"/>
                </a:lnTo>
                <a:lnTo>
                  <a:pt x="233" y="35"/>
                </a:lnTo>
                <a:lnTo>
                  <a:pt x="233" y="32"/>
                </a:lnTo>
                <a:lnTo>
                  <a:pt x="218" y="32"/>
                </a:lnTo>
                <a:lnTo>
                  <a:pt x="218" y="29"/>
                </a:lnTo>
                <a:lnTo>
                  <a:pt x="193" y="26"/>
                </a:lnTo>
                <a:lnTo>
                  <a:pt x="193" y="22"/>
                </a:lnTo>
                <a:lnTo>
                  <a:pt x="178" y="22"/>
                </a:lnTo>
                <a:lnTo>
                  <a:pt x="178" y="19"/>
                </a:lnTo>
                <a:lnTo>
                  <a:pt x="153" y="16"/>
                </a:lnTo>
                <a:lnTo>
                  <a:pt x="153" y="13"/>
                </a:lnTo>
                <a:lnTo>
                  <a:pt x="138" y="13"/>
                </a:lnTo>
                <a:lnTo>
                  <a:pt x="138" y="9"/>
                </a:lnTo>
                <a:lnTo>
                  <a:pt x="113" y="6"/>
                </a:lnTo>
                <a:lnTo>
                  <a:pt x="113" y="3"/>
                </a:lnTo>
                <a:lnTo>
                  <a:pt x="98" y="3"/>
                </a:lnTo>
                <a:lnTo>
                  <a:pt x="98" y="0"/>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9"/>
          <p:cNvSpPr>
            <a:spLocks/>
          </p:cNvSpPr>
          <p:nvPr/>
        </p:nvSpPr>
        <p:spPr bwMode="auto">
          <a:xfrm>
            <a:off x="6241141" y="2741527"/>
            <a:ext cx="485775" cy="250825"/>
          </a:xfrm>
          <a:custGeom>
            <a:avLst/>
            <a:gdLst>
              <a:gd name="T0" fmla="*/ 11 w 306"/>
              <a:gd name="T1" fmla="*/ 3 h 158"/>
              <a:gd name="T2" fmla="*/ 8 w 306"/>
              <a:gd name="T3" fmla="*/ 19 h 158"/>
              <a:gd name="T4" fmla="*/ 4 w 306"/>
              <a:gd name="T5" fmla="*/ 35 h 158"/>
              <a:gd name="T6" fmla="*/ 0 w 306"/>
              <a:gd name="T7" fmla="*/ 67 h 158"/>
              <a:gd name="T8" fmla="*/ 4 w 306"/>
              <a:gd name="T9" fmla="*/ 90 h 158"/>
              <a:gd name="T10" fmla="*/ 29 w 306"/>
              <a:gd name="T11" fmla="*/ 97 h 158"/>
              <a:gd name="T12" fmla="*/ 55 w 306"/>
              <a:gd name="T13" fmla="*/ 103 h 158"/>
              <a:gd name="T14" fmla="*/ 80 w 306"/>
              <a:gd name="T15" fmla="*/ 109 h 158"/>
              <a:gd name="T16" fmla="*/ 95 w 306"/>
              <a:gd name="T17" fmla="*/ 113 h 158"/>
              <a:gd name="T18" fmla="*/ 120 w 306"/>
              <a:gd name="T19" fmla="*/ 119 h 158"/>
              <a:gd name="T20" fmla="*/ 146 w 306"/>
              <a:gd name="T21" fmla="*/ 126 h 158"/>
              <a:gd name="T22" fmla="*/ 160 w 306"/>
              <a:gd name="T23" fmla="*/ 129 h 158"/>
              <a:gd name="T24" fmla="*/ 186 w 306"/>
              <a:gd name="T25" fmla="*/ 135 h 158"/>
              <a:gd name="T26" fmla="*/ 211 w 306"/>
              <a:gd name="T27" fmla="*/ 142 h 158"/>
              <a:gd name="T28" fmla="*/ 226 w 306"/>
              <a:gd name="T29" fmla="*/ 145 h 158"/>
              <a:gd name="T30" fmla="*/ 251 w 306"/>
              <a:gd name="T31" fmla="*/ 151 h 158"/>
              <a:gd name="T32" fmla="*/ 277 w 306"/>
              <a:gd name="T33" fmla="*/ 158 h 158"/>
              <a:gd name="T34" fmla="*/ 291 w 306"/>
              <a:gd name="T35" fmla="*/ 135 h 158"/>
              <a:gd name="T36" fmla="*/ 288 w 306"/>
              <a:gd name="T37" fmla="*/ 106 h 158"/>
              <a:gd name="T38" fmla="*/ 291 w 306"/>
              <a:gd name="T39" fmla="*/ 93 h 158"/>
              <a:gd name="T40" fmla="*/ 295 w 306"/>
              <a:gd name="T41" fmla="*/ 84 h 158"/>
              <a:gd name="T42" fmla="*/ 299 w 306"/>
              <a:gd name="T43" fmla="*/ 67 h 158"/>
              <a:gd name="T44" fmla="*/ 302 w 306"/>
              <a:gd name="T45" fmla="*/ 61 h 158"/>
              <a:gd name="T46" fmla="*/ 306 w 306"/>
              <a:gd name="T47" fmla="*/ 58 h 158"/>
              <a:gd name="T48" fmla="*/ 299 w 306"/>
              <a:gd name="T49" fmla="*/ 55 h 158"/>
              <a:gd name="T50" fmla="*/ 266 w 306"/>
              <a:gd name="T51" fmla="*/ 48 h 158"/>
              <a:gd name="T52" fmla="*/ 233 w 306"/>
              <a:gd name="T53" fmla="*/ 42 h 158"/>
              <a:gd name="T54" fmla="*/ 200 w 306"/>
              <a:gd name="T55" fmla="*/ 35 h 158"/>
              <a:gd name="T56" fmla="*/ 186 w 306"/>
              <a:gd name="T57" fmla="*/ 32 h 158"/>
              <a:gd name="T58" fmla="*/ 153 w 306"/>
              <a:gd name="T59" fmla="*/ 26 h 158"/>
              <a:gd name="T60" fmla="*/ 120 w 306"/>
              <a:gd name="T61" fmla="*/ 19 h 158"/>
              <a:gd name="T62" fmla="*/ 88 w 306"/>
              <a:gd name="T63" fmla="*/ 13 h 158"/>
              <a:gd name="T64" fmla="*/ 55 w 306"/>
              <a:gd name="T65" fmla="*/ 6 h 158"/>
              <a:gd name="T66" fmla="*/ 22 w 306"/>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6" h="158">
                <a:moveTo>
                  <a:pt x="11" y="0"/>
                </a:moveTo>
                <a:lnTo>
                  <a:pt x="11" y="3"/>
                </a:lnTo>
                <a:lnTo>
                  <a:pt x="8" y="3"/>
                </a:lnTo>
                <a:lnTo>
                  <a:pt x="8" y="19"/>
                </a:lnTo>
                <a:lnTo>
                  <a:pt x="4" y="19"/>
                </a:lnTo>
                <a:lnTo>
                  <a:pt x="4" y="35"/>
                </a:lnTo>
                <a:lnTo>
                  <a:pt x="0" y="35"/>
                </a:lnTo>
                <a:lnTo>
                  <a:pt x="0" y="67"/>
                </a:lnTo>
                <a:lnTo>
                  <a:pt x="4" y="67"/>
                </a:lnTo>
                <a:lnTo>
                  <a:pt x="4" y="90"/>
                </a:lnTo>
                <a:lnTo>
                  <a:pt x="29" y="93"/>
                </a:lnTo>
                <a:lnTo>
                  <a:pt x="29" y="97"/>
                </a:lnTo>
                <a:lnTo>
                  <a:pt x="55" y="100"/>
                </a:lnTo>
                <a:lnTo>
                  <a:pt x="55" y="103"/>
                </a:lnTo>
                <a:lnTo>
                  <a:pt x="80" y="106"/>
                </a:lnTo>
                <a:lnTo>
                  <a:pt x="80" y="109"/>
                </a:lnTo>
                <a:lnTo>
                  <a:pt x="95" y="109"/>
                </a:lnTo>
                <a:lnTo>
                  <a:pt x="95" y="113"/>
                </a:lnTo>
                <a:lnTo>
                  <a:pt x="120" y="116"/>
                </a:lnTo>
                <a:lnTo>
                  <a:pt x="120" y="119"/>
                </a:lnTo>
                <a:lnTo>
                  <a:pt x="146" y="122"/>
                </a:lnTo>
                <a:lnTo>
                  <a:pt x="146" y="126"/>
                </a:lnTo>
                <a:lnTo>
                  <a:pt x="160" y="126"/>
                </a:lnTo>
                <a:lnTo>
                  <a:pt x="160" y="129"/>
                </a:lnTo>
                <a:lnTo>
                  <a:pt x="186" y="132"/>
                </a:lnTo>
                <a:lnTo>
                  <a:pt x="186" y="135"/>
                </a:lnTo>
                <a:lnTo>
                  <a:pt x="211" y="138"/>
                </a:lnTo>
                <a:lnTo>
                  <a:pt x="211" y="142"/>
                </a:lnTo>
                <a:lnTo>
                  <a:pt x="226" y="142"/>
                </a:lnTo>
                <a:lnTo>
                  <a:pt x="226" y="145"/>
                </a:lnTo>
                <a:lnTo>
                  <a:pt x="251" y="148"/>
                </a:lnTo>
                <a:lnTo>
                  <a:pt x="251" y="151"/>
                </a:lnTo>
                <a:lnTo>
                  <a:pt x="277" y="155"/>
                </a:lnTo>
                <a:lnTo>
                  <a:pt x="277" y="158"/>
                </a:lnTo>
                <a:lnTo>
                  <a:pt x="291" y="158"/>
                </a:lnTo>
                <a:lnTo>
                  <a:pt x="291" y="135"/>
                </a:lnTo>
                <a:lnTo>
                  <a:pt x="288" y="135"/>
                </a:lnTo>
                <a:lnTo>
                  <a:pt x="288" y="106"/>
                </a:lnTo>
                <a:lnTo>
                  <a:pt x="291" y="106"/>
                </a:lnTo>
                <a:lnTo>
                  <a:pt x="291" y="93"/>
                </a:lnTo>
                <a:lnTo>
                  <a:pt x="295" y="93"/>
                </a:lnTo>
                <a:lnTo>
                  <a:pt x="295" y="84"/>
                </a:lnTo>
                <a:lnTo>
                  <a:pt x="299" y="84"/>
                </a:lnTo>
                <a:lnTo>
                  <a:pt x="299" y="67"/>
                </a:lnTo>
                <a:lnTo>
                  <a:pt x="302" y="67"/>
                </a:lnTo>
                <a:lnTo>
                  <a:pt x="302" y="61"/>
                </a:lnTo>
                <a:lnTo>
                  <a:pt x="306" y="61"/>
                </a:lnTo>
                <a:lnTo>
                  <a:pt x="306" y="58"/>
                </a:lnTo>
                <a:lnTo>
                  <a:pt x="299" y="58"/>
                </a:lnTo>
                <a:lnTo>
                  <a:pt x="299" y="55"/>
                </a:lnTo>
                <a:lnTo>
                  <a:pt x="266" y="51"/>
                </a:lnTo>
                <a:lnTo>
                  <a:pt x="266" y="48"/>
                </a:lnTo>
                <a:lnTo>
                  <a:pt x="233" y="45"/>
                </a:lnTo>
                <a:lnTo>
                  <a:pt x="233" y="42"/>
                </a:lnTo>
                <a:lnTo>
                  <a:pt x="200" y="38"/>
                </a:lnTo>
                <a:lnTo>
                  <a:pt x="200" y="35"/>
                </a:lnTo>
                <a:lnTo>
                  <a:pt x="186" y="35"/>
                </a:lnTo>
                <a:lnTo>
                  <a:pt x="186" y="32"/>
                </a:lnTo>
                <a:lnTo>
                  <a:pt x="153" y="29"/>
                </a:lnTo>
                <a:lnTo>
                  <a:pt x="153" y="26"/>
                </a:lnTo>
                <a:lnTo>
                  <a:pt x="120" y="22"/>
                </a:lnTo>
                <a:lnTo>
                  <a:pt x="120" y="19"/>
                </a:lnTo>
                <a:lnTo>
                  <a:pt x="88" y="16"/>
                </a:lnTo>
                <a:lnTo>
                  <a:pt x="88" y="13"/>
                </a:lnTo>
                <a:lnTo>
                  <a:pt x="55" y="9"/>
                </a:lnTo>
                <a:lnTo>
                  <a:pt x="55" y="6"/>
                </a:lnTo>
                <a:lnTo>
                  <a:pt x="22" y="3"/>
                </a:lnTo>
                <a:lnTo>
                  <a:pt x="22"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0"/>
          <p:cNvSpPr>
            <a:spLocks/>
          </p:cNvSpPr>
          <p:nvPr/>
        </p:nvSpPr>
        <p:spPr bwMode="auto">
          <a:xfrm>
            <a:off x="6391954" y="2679615"/>
            <a:ext cx="946150" cy="368300"/>
          </a:xfrm>
          <a:custGeom>
            <a:avLst/>
            <a:gdLst>
              <a:gd name="T0" fmla="*/ 40 w 596"/>
              <a:gd name="T1" fmla="*/ 10 h 232"/>
              <a:gd name="T2" fmla="*/ 36 w 596"/>
              <a:gd name="T3" fmla="*/ 16 h 232"/>
              <a:gd name="T4" fmla="*/ 33 w 596"/>
              <a:gd name="T5" fmla="*/ 23 h 232"/>
              <a:gd name="T6" fmla="*/ 29 w 596"/>
              <a:gd name="T7" fmla="*/ 29 h 232"/>
              <a:gd name="T8" fmla="*/ 25 w 596"/>
              <a:gd name="T9" fmla="*/ 42 h 232"/>
              <a:gd name="T10" fmla="*/ 22 w 596"/>
              <a:gd name="T11" fmla="*/ 52 h 232"/>
              <a:gd name="T12" fmla="*/ 14 w 596"/>
              <a:gd name="T13" fmla="*/ 68 h 232"/>
              <a:gd name="T14" fmla="*/ 11 w 596"/>
              <a:gd name="T15" fmla="*/ 90 h 232"/>
              <a:gd name="T16" fmla="*/ 7 w 596"/>
              <a:gd name="T17" fmla="*/ 106 h 232"/>
              <a:gd name="T18" fmla="*/ 3 w 596"/>
              <a:gd name="T19" fmla="*/ 123 h 232"/>
              <a:gd name="T20" fmla="*/ 0 w 596"/>
              <a:gd name="T21" fmla="*/ 129 h 232"/>
              <a:gd name="T22" fmla="*/ 18 w 596"/>
              <a:gd name="T23" fmla="*/ 132 h 232"/>
              <a:gd name="T24" fmla="*/ 51 w 596"/>
              <a:gd name="T25" fmla="*/ 139 h 232"/>
              <a:gd name="T26" fmla="*/ 83 w 596"/>
              <a:gd name="T27" fmla="*/ 145 h 232"/>
              <a:gd name="T28" fmla="*/ 102 w 596"/>
              <a:gd name="T29" fmla="*/ 148 h 232"/>
              <a:gd name="T30" fmla="*/ 134 w 596"/>
              <a:gd name="T31" fmla="*/ 155 h 232"/>
              <a:gd name="T32" fmla="*/ 167 w 596"/>
              <a:gd name="T33" fmla="*/ 161 h 232"/>
              <a:gd name="T34" fmla="*/ 185 w 596"/>
              <a:gd name="T35" fmla="*/ 165 h 232"/>
              <a:gd name="T36" fmla="*/ 218 w 596"/>
              <a:gd name="T37" fmla="*/ 171 h 232"/>
              <a:gd name="T38" fmla="*/ 251 w 596"/>
              <a:gd name="T39" fmla="*/ 177 h 232"/>
              <a:gd name="T40" fmla="*/ 269 w 596"/>
              <a:gd name="T41" fmla="*/ 181 h 232"/>
              <a:gd name="T42" fmla="*/ 302 w 596"/>
              <a:gd name="T43" fmla="*/ 187 h 232"/>
              <a:gd name="T44" fmla="*/ 334 w 596"/>
              <a:gd name="T45" fmla="*/ 194 h 232"/>
              <a:gd name="T46" fmla="*/ 353 w 596"/>
              <a:gd name="T47" fmla="*/ 197 h 232"/>
              <a:gd name="T48" fmla="*/ 385 w 596"/>
              <a:gd name="T49" fmla="*/ 203 h 232"/>
              <a:gd name="T50" fmla="*/ 418 w 596"/>
              <a:gd name="T51" fmla="*/ 210 h 232"/>
              <a:gd name="T52" fmla="*/ 436 w 596"/>
              <a:gd name="T53" fmla="*/ 213 h 232"/>
              <a:gd name="T54" fmla="*/ 469 w 596"/>
              <a:gd name="T55" fmla="*/ 219 h 232"/>
              <a:gd name="T56" fmla="*/ 502 w 596"/>
              <a:gd name="T57" fmla="*/ 226 h 232"/>
              <a:gd name="T58" fmla="*/ 520 w 596"/>
              <a:gd name="T59" fmla="*/ 229 h 232"/>
              <a:gd name="T60" fmla="*/ 535 w 596"/>
              <a:gd name="T61" fmla="*/ 232 h 232"/>
              <a:gd name="T62" fmla="*/ 545 w 596"/>
              <a:gd name="T63" fmla="*/ 226 h 232"/>
              <a:gd name="T64" fmla="*/ 549 w 596"/>
              <a:gd name="T65" fmla="*/ 213 h 232"/>
              <a:gd name="T66" fmla="*/ 553 w 596"/>
              <a:gd name="T67" fmla="*/ 194 h 232"/>
              <a:gd name="T68" fmla="*/ 556 w 596"/>
              <a:gd name="T69" fmla="*/ 184 h 232"/>
              <a:gd name="T70" fmla="*/ 564 w 596"/>
              <a:gd name="T71" fmla="*/ 168 h 232"/>
              <a:gd name="T72" fmla="*/ 567 w 596"/>
              <a:gd name="T73" fmla="*/ 155 h 232"/>
              <a:gd name="T74" fmla="*/ 571 w 596"/>
              <a:gd name="T75" fmla="*/ 148 h 232"/>
              <a:gd name="T76" fmla="*/ 575 w 596"/>
              <a:gd name="T77" fmla="*/ 142 h 232"/>
              <a:gd name="T78" fmla="*/ 578 w 596"/>
              <a:gd name="T79" fmla="*/ 136 h 232"/>
              <a:gd name="T80" fmla="*/ 585 w 596"/>
              <a:gd name="T81" fmla="*/ 119 h 232"/>
              <a:gd name="T82" fmla="*/ 593 w 596"/>
              <a:gd name="T83" fmla="*/ 110 h 232"/>
              <a:gd name="T84" fmla="*/ 596 w 596"/>
              <a:gd name="T85" fmla="*/ 106 h 232"/>
              <a:gd name="T86" fmla="*/ 564 w 596"/>
              <a:gd name="T87" fmla="*/ 100 h 232"/>
              <a:gd name="T88" fmla="*/ 531 w 596"/>
              <a:gd name="T89" fmla="*/ 94 h 232"/>
              <a:gd name="T90" fmla="*/ 498 w 596"/>
              <a:gd name="T91" fmla="*/ 87 h 232"/>
              <a:gd name="T92" fmla="*/ 465 w 596"/>
              <a:gd name="T93" fmla="*/ 81 h 232"/>
              <a:gd name="T94" fmla="*/ 447 w 596"/>
              <a:gd name="T95" fmla="*/ 77 h 232"/>
              <a:gd name="T96" fmla="*/ 414 w 596"/>
              <a:gd name="T97" fmla="*/ 71 h 232"/>
              <a:gd name="T98" fmla="*/ 382 w 596"/>
              <a:gd name="T99" fmla="*/ 65 h 232"/>
              <a:gd name="T100" fmla="*/ 349 w 596"/>
              <a:gd name="T101" fmla="*/ 58 h 232"/>
              <a:gd name="T102" fmla="*/ 331 w 596"/>
              <a:gd name="T103" fmla="*/ 55 h 232"/>
              <a:gd name="T104" fmla="*/ 298 w 596"/>
              <a:gd name="T105" fmla="*/ 48 h 232"/>
              <a:gd name="T106" fmla="*/ 265 w 596"/>
              <a:gd name="T107" fmla="*/ 42 h 232"/>
              <a:gd name="T108" fmla="*/ 233 w 596"/>
              <a:gd name="T109" fmla="*/ 35 h 232"/>
              <a:gd name="T110" fmla="*/ 214 w 596"/>
              <a:gd name="T111" fmla="*/ 32 h 232"/>
              <a:gd name="T112" fmla="*/ 182 w 596"/>
              <a:gd name="T113" fmla="*/ 26 h 232"/>
              <a:gd name="T114" fmla="*/ 149 w 596"/>
              <a:gd name="T115" fmla="*/ 19 h 232"/>
              <a:gd name="T116" fmla="*/ 116 w 596"/>
              <a:gd name="T117" fmla="*/ 13 h 232"/>
              <a:gd name="T118" fmla="*/ 98 w 596"/>
              <a:gd name="T119" fmla="*/ 10 h 232"/>
              <a:gd name="T120" fmla="*/ 65 w 596"/>
              <a:gd name="T121" fmla="*/ 3 h 232"/>
              <a:gd name="T122" fmla="*/ 51 w 596"/>
              <a:gd name="T123"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232">
                <a:moveTo>
                  <a:pt x="43" y="0"/>
                </a:moveTo>
                <a:lnTo>
                  <a:pt x="40" y="10"/>
                </a:lnTo>
                <a:lnTo>
                  <a:pt x="36" y="10"/>
                </a:lnTo>
                <a:lnTo>
                  <a:pt x="36" y="16"/>
                </a:lnTo>
                <a:lnTo>
                  <a:pt x="33" y="16"/>
                </a:lnTo>
                <a:lnTo>
                  <a:pt x="33" y="23"/>
                </a:lnTo>
                <a:lnTo>
                  <a:pt x="29" y="23"/>
                </a:lnTo>
                <a:lnTo>
                  <a:pt x="29" y="29"/>
                </a:lnTo>
                <a:lnTo>
                  <a:pt x="25" y="29"/>
                </a:lnTo>
                <a:lnTo>
                  <a:pt x="25" y="42"/>
                </a:lnTo>
                <a:lnTo>
                  <a:pt x="22" y="42"/>
                </a:lnTo>
                <a:lnTo>
                  <a:pt x="22" y="52"/>
                </a:lnTo>
                <a:lnTo>
                  <a:pt x="18" y="52"/>
                </a:lnTo>
                <a:lnTo>
                  <a:pt x="14" y="68"/>
                </a:lnTo>
                <a:lnTo>
                  <a:pt x="11" y="68"/>
                </a:lnTo>
                <a:lnTo>
                  <a:pt x="11" y="90"/>
                </a:lnTo>
                <a:lnTo>
                  <a:pt x="7" y="90"/>
                </a:lnTo>
                <a:lnTo>
                  <a:pt x="7" y="106"/>
                </a:lnTo>
                <a:lnTo>
                  <a:pt x="3" y="106"/>
                </a:lnTo>
                <a:lnTo>
                  <a:pt x="3" y="123"/>
                </a:lnTo>
                <a:lnTo>
                  <a:pt x="0" y="123"/>
                </a:lnTo>
                <a:lnTo>
                  <a:pt x="0" y="129"/>
                </a:lnTo>
                <a:lnTo>
                  <a:pt x="18" y="129"/>
                </a:lnTo>
                <a:lnTo>
                  <a:pt x="18" y="132"/>
                </a:lnTo>
                <a:lnTo>
                  <a:pt x="51" y="136"/>
                </a:lnTo>
                <a:lnTo>
                  <a:pt x="51" y="139"/>
                </a:lnTo>
                <a:lnTo>
                  <a:pt x="83" y="142"/>
                </a:lnTo>
                <a:lnTo>
                  <a:pt x="83" y="145"/>
                </a:lnTo>
                <a:lnTo>
                  <a:pt x="102" y="145"/>
                </a:lnTo>
                <a:lnTo>
                  <a:pt x="102" y="148"/>
                </a:lnTo>
                <a:lnTo>
                  <a:pt x="134" y="152"/>
                </a:lnTo>
                <a:lnTo>
                  <a:pt x="134" y="155"/>
                </a:lnTo>
                <a:lnTo>
                  <a:pt x="167" y="158"/>
                </a:lnTo>
                <a:lnTo>
                  <a:pt x="167" y="161"/>
                </a:lnTo>
                <a:lnTo>
                  <a:pt x="185" y="161"/>
                </a:lnTo>
                <a:lnTo>
                  <a:pt x="185" y="165"/>
                </a:lnTo>
                <a:lnTo>
                  <a:pt x="218" y="168"/>
                </a:lnTo>
                <a:lnTo>
                  <a:pt x="218" y="171"/>
                </a:lnTo>
                <a:lnTo>
                  <a:pt x="251" y="174"/>
                </a:lnTo>
                <a:lnTo>
                  <a:pt x="251" y="177"/>
                </a:lnTo>
                <a:lnTo>
                  <a:pt x="269" y="177"/>
                </a:lnTo>
                <a:lnTo>
                  <a:pt x="269" y="181"/>
                </a:lnTo>
                <a:lnTo>
                  <a:pt x="302" y="184"/>
                </a:lnTo>
                <a:lnTo>
                  <a:pt x="302" y="187"/>
                </a:lnTo>
                <a:lnTo>
                  <a:pt x="334" y="190"/>
                </a:lnTo>
                <a:lnTo>
                  <a:pt x="334" y="194"/>
                </a:lnTo>
                <a:lnTo>
                  <a:pt x="353" y="194"/>
                </a:lnTo>
                <a:lnTo>
                  <a:pt x="353" y="197"/>
                </a:lnTo>
                <a:lnTo>
                  <a:pt x="385" y="200"/>
                </a:lnTo>
                <a:lnTo>
                  <a:pt x="385" y="203"/>
                </a:lnTo>
                <a:lnTo>
                  <a:pt x="418" y="207"/>
                </a:lnTo>
                <a:lnTo>
                  <a:pt x="418" y="210"/>
                </a:lnTo>
                <a:lnTo>
                  <a:pt x="436" y="210"/>
                </a:lnTo>
                <a:lnTo>
                  <a:pt x="436" y="213"/>
                </a:lnTo>
                <a:lnTo>
                  <a:pt x="469" y="216"/>
                </a:lnTo>
                <a:lnTo>
                  <a:pt x="469" y="219"/>
                </a:lnTo>
                <a:lnTo>
                  <a:pt x="502" y="223"/>
                </a:lnTo>
                <a:lnTo>
                  <a:pt x="502" y="226"/>
                </a:lnTo>
                <a:lnTo>
                  <a:pt x="520" y="226"/>
                </a:lnTo>
                <a:lnTo>
                  <a:pt x="520" y="229"/>
                </a:lnTo>
                <a:lnTo>
                  <a:pt x="535" y="229"/>
                </a:lnTo>
                <a:lnTo>
                  <a:pt x="535" y="232"/>
                </a:lnTo>
                <a:lnTo>
                  <a:pt x="545" y="232"/>
                </a:lnTo>
                <a:lnTo>
                  <a:pt x="545" y="226"/>
                </a:lnTo>
                <a:lnTo>
                  <a:pt x="549" y="226"/>
                </a:lnTo>
                <a:lnTo>
                  <a:pt x="549" y="213"/>
                </a:lnTo>
                <a:lnTo>
                  <a:pt x="553" y="213"/>
                </a:lnTo>
                <a:lnTo>
                  <a:pt x="553" y="194"/>
                </a:lnTo>
                <a:lnTo>
                  <a:pt x="556" y="194"/>
                </a:lnTo>
                <a:lnTo>
                  <a:pt x="556" y="184"/>
                </a:lnTo>
                <a:lnTo>
                  <a:pt x="560" y="184"/>
                </a:lnTo>
                <a:lnTo>
                  <a:pt x="564" y="168"/>
                </a:lnTo>
                <a:lnTo>
                  <a:pt x="567" y="168"/>
                </a:lnTo>
                <a:lnTo>
                  <a:pt x="567" y="155"/>
                </a:lnTo>
                <a:lnTo>
                  <a:pt x="571" y="155"/>
                </a:lnTo>
                <a:lnTo>
                  <a:pt x="571" y="148"/>
                </a:lnTo>
                <a:lnTo>
                  <a:pt x="575" y="148"/>
                </a:lnTo>
                <a:lnTo>
                  <a:pt x="575" y="142"/>
                </a:lnTo>
                <a:lnTo>
                  <a:pt x="578" y="142"/>
                </a:lnTo>
                <a:lnTo>
                  <a:pt x="578" y="136"/>
                </a:lnTo>
                <a:lnTo>
                  <a:pt x="582" y="136"/>
                </a:lnTo>
                <a:lnTo>
                  <a:pt x="585" y="119"/>
                </a:lnTo>
                <a:lnTo>
                  <a:pt x="593" y="116"/>
                </a:lnTo>
                <a:lnTo>
                  <a:pt x="593" y="110"/>
                </a:lnTo>
                <a:lnTo>
                  <a:pt x="596" y="110"/>
                </a:lnTo>
                <a:lnTo>
                  <a:pt x="596" y="106"/>
                </a:lnTo>
                <a:lnTo>
                  <a:pt x="564" y="103"/>
                </a:lnTo>
                <a:lnTo>
                  <a:pt x="564" y="100"/>
                </a:lnTo>
                <a:lnTo>
                  <a:pt x="531" y="97"/>
                </a:lnTo>
                <a:lnTo>
                  <a:pt x="531" y="94"/>
                </a:lnTo>
                <a:lnTo>
                  <a:pt x="498" y="90"/>
                </a:lnTo>
                <a:lnTo>
                  <a:pt x="498" y="87"/>
                </a:lnTo>
                <a:lnTo>
                  <a:pt x="465" y="84"/>
                </a:lnTo>
                <a:lnTo>
                  <a:pt x="465" y="81"/>
                </a:lnTo>
                <a:lnTo>
                  <a:pt x="447" y="81"/>
                </a:lnTo>
                <a:lnTo>
                  <a:pt x="447" y="77"/>
                </a:lnTo>
                <a:lnTo>
                  <a:pt x="414" y="74"/>
                </a:lnTo>
                <a:lnTo>
                  <a:pt x="414" y="71"/>
                </a:lnTo>
                <a:lnTo>
                  <a:pt x="382" y="68"/>
                </a:lnTo>
                <a:lnTo>
                  <a:pt x="382" y="65"/>
                </a:lnTo>
                <a:lnTo>
                  <a:pt x="349" y="61"/>
                </a:lnTo>
                <a:lnTo>
                  <a:pt x="349" y="58"/>
                </a:lnTo>
                <a:lnTo>
                  <a:pt x="331" y="58"/>
                </a:lnTo>
                <a:lnTo>
                  <a:pt x="331" y="55"/>
                </a:lnTo>
                <a:lnTo>
                  <a:pt x="298" y="52"/>
                </a:lnTo>
                <a:lnTo>
                  <a:pt x="298" y="48"/>
                </a:lnTo>
                <a:lnTo>
                  <a:pt x="265" y="45"/>
                </a:lnTo>
                <a:lnTo>
                  <a:pt x="265" y="42"/>
                </a:lnTo>
                <a:lnTo>
                  <a:pt x="233" y="39"/>
                </a:lnTo>
                <a:lnTo>
                  <a:pt x="233" y="35"/>
                </a:lnTo>
                <a:lnTo>
                  <a:pt x="214" y="35"/>
                </a:lnTo>
                <a:lnTo>
                  <a:pt x="214" y="32"/>
                </a:lnTo>
                <a:lnTo>
                  <a:pt x="182" y="29"/>
                </a:lnTo>
                <a:lnTo>
                  <a:pt x="182" y="26"/>
                </a:lnTo>
                <a:lnTo>
                  <a:pt x="149" y="23"/>
                </a:lnTo>
                <a:lnTo>
                  <a:pt x="149" y="19"/>
                </a:lnTo>
                <a:lnTo>
                  <a:pt x="116" y="16"/>
                </a:lnTo>
                <a:lnTo>
                  <a:pt x="116" y="13"/>
                </a:lnTo>
                <a:lnTo>
                  <a:pt x="98" y="13"/>
                </a:lnTo>
                <a:lnTo>
                  <a:pt x="98" y="10"/>
                </a:lnTo>
                <a:lnTo>
                  <a:pt x="65" y="6"/>
                </a:lnTo>
                <a:lnTo>
                  <a:pt x="65" y="3"/>
                </a:lnTo>
                <a:lnTo>
                  <a:pt x="51" y="3"/>
                </a:lnTo>
                <a:lnTo>
                  <a:pt x="51" y="0"/>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Rectangle 21"/>
          <p:cNvSpPr>
            <a:spLocks noChangeArrowheads="1"/>
          </p:cNvSpPr>
          <p:nvPr/>
        </p:nvSpPr>
        <p:spPr bwMode="auto">
          <a:xfrm>
            <a:off x="7211104" y="2398627"/>
            <a:ext cx="4762" cy="4763"/>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 name="Freeform 22"/>
          <p:cNvSpPr>
            <a:spLocks/>
          </p:cNvSpPr>
          <p:nvPr/>
        </p:nvSpPr>
        <p:spPr bwMode="auto">
          <a:xfrm>
            <a:off x="7373029" y="2859002"/>
            <a:ext cx="600075" cy="230188"/>
          </a:xfrm>
          <a:custGeom>
            <a:avLst/>
            <a:gdLst>
              <a:gd name="T0" fmla="*/ 80 w 378"/>
              <a:gd name="T1" fmla="*/ 3 h 145"/>
              <a:gd name="T2" fmla="*/ 66 w 378"/>
              <a:gd name="T3" fmla="*/ 6 h 145"/>
              <a:gd name="T4" fmla="*/ 40 w 378"/>
              <a:gd name="T5" fmla="*/ 26 h 145"/>
              <a:gd name="T6" fmla="*/ 26 w 378"/>
              <a:gd name="T7" fmla="*/ 42 h 145"/>
              <a:gd name="T8" fmla="*/ 15 w 378"/>
              <a:gd name="T9" fmla="*/ 58 h 145"/>
              <a:gd name="T10" fmla="*/ 11 w 378"/>
              <a:gd name="T11" fmla="*/ 64 h 145"/>
              <a:gd name="T12" fmla="*/ 4 w 378"/>
              <a:gd name="T13" fmla="*/ 81 h 145"/>
              <a:gd name="T14" fmla="*/ 0 w 378"/>
              <a:gd name="T15" fmla="*/ 87 h 145"/>
              <a:gd name="T16" fmla="*/ 11 w 378"/>
              <a:gd name="T17" fmla="*/ 90 h 145"/>
              <a:gd name="T18" fmla="*/ 29 w 378"/>
              <a:gd name="T19" fmla="*/ 94 h 145"/>
              <a:gd name="T20" fmla="*/ 62 w 378"/>
              <a:gd name="T21" fmla="*/ 100 h 145"/>
              <a:gd name="T22" fmla="*/ 77 w 378"/>
              <a:gd name="T23" fmla="*/ 103 h 145"/>
              <a:gd name="T24" fmla="*/ 109 w 378"/>
              <a:gd name="T25" fmla="*/ 110 h 145"/>
              <a:gd name="T26" fmla="*/ 142 w 378"/>
              <a:gd name="T27" fmla="*/ 116 h 145"/>
              <a:gd name="T28" fmla="*/ 175 w 378"/>
              <a:gd name="T29" fmla="*/ 123 h 145"/>
              <a:gd name="T30" fmla="*/ 189 w 378"/>
              <a:gd name="T31" fmla="*/ 126 h 145"/>
              <a:gd name="T32" fmla="*/ 222 w 378"/>
              <a:gd name="T33" fmla="*/ 132 h 145"/>
              <a:gd name="T34" fmla="*/ 255 w 378"/>
              <a:gd name="T35" fmla="*/ 139 h 145"/>
              <a:gd name="T36" fmla="*/ 269 w 378"/>
              <a:gd name="T37" fmla="*/ 142 h 145"/>
              <a:gd name="T38" fmla="*/ 284 w 378"/>
              <a:gd name="T39" fmla="*/ 145 h 145"/>
              <a:gd name="T40" fmla="*/ 291 w 378"/>
              <a:gd name="T41" fmla="*/ 139 h 145"/>
              <a:gd name="T42" fmla="*/ 295 w 378"/>
              <a:gd name="T43" fmla="*/ 132 h 145"/>
              <a:gd name="T44" fmla="*/ 302 w 378"/>
              <a:gd name="T45" fmla="*/ 116 h 145"/>
              <a:gd name="T46" fmla="*/ 309 w 378"/>
              <a:gd name="T47" fmla="*/ 106 h 145"/>
              <a:gd name="T48" fmla="*/ 320 w 378"/>
              <a:gd name="T49" fmla="*/ 94 h 145"/>
              <a:gd name="T50" fmla="*/ 328 w 378"/>
              <a:gd name="T51" fmla="*/ 84 h 145"/>
              <a:gd name="T52" fmla="*/ 338 w 378"/>
              <a:gd name="T53" fmla="*/ 81 h 145"/>
              <a:gd name="T54" fmla="*/ 360 w 378"/>
              <a:gd name="T55" fmla="*/ 74 h 145"/>
              <a:gd name="T56" fmla="*/ 378 w 378"/>
              <a:gd name="T57" fmla="*/ 71 h 145"/>
              <a:gd name="T58" fmla="*/ 364 w 378"/>
              <a:gd name="T59" fmla="*/ 68 h 145"/>
              <a:gd name="T60" fmla="*/ 349 w 378"/>
              <a:gd name="T61" fmla="*/ 64 h 145"/>
              <a:gd name="T62" fmla="*/ 324 w 378"/>
              <a:gd name="T63" fmla="*/ 58 h 145"/>
              <a:gd name="T64" fmla="*/ 309 w 378"/>
              <a:gd name="T65" fmla="*/ 55 h 145"/>
              <a:gd name="T66" fmla="*/ 284 w 378"/>
              <a:gd name="T67" fmla="*/ 48 h 145"/>
              <a:gd name="T68" fmla="*/ 269 w 378"/>
              <a:gd name="T69" fmla="*/ 45 h 145"/>
              <a:gd name="T70" fmla="*/ 244 w 378"/>
              <a:gd name="T71" fmla="*/ 39 h 145"/>
              <a:gd name="T72" fmla="*/ 218 w 378"/>
              <a:gd name="T73" fmla="*/ 32 h 145"/>
              <a:gd name="T74" fmla="*/ 204 w 378"/>
              <a:gd name="T75" fmla="*/ 29 h 145"/>
              <a:gd name="T76" fmla="*/ 178 w 378"/>
              <a:gd name="T77" fmla="*/ 23 h 145"/>
              <a:gd name="T78" fmla="*/ 164 w 378"/>
              <a:gd name="T79" fmla="*/ 19 h 145"/>
              <a:gd name="T80" fmla="*/ 138 w 378"/>
              <a:gd name="T81" fmla="*/ 13 h 145"/>
              <a:gd name="T82" fmla="*/ 124 w 378"/>
              <a:gd name="T83" fmla="*/ 10 h 145"/>
              <a:gd name="T84" fmla="*/ 98 w 378"/>
              <a:gd name="T85" fmla="*/ 3 h 145"/>
              <a:gd name="T86" fmla="*/ 80 w 378"/>
              <a:gd name="T8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 h="145">
                <a:moveTo>
                  <a:pt x="80" y="0"/>
                </a:moveTo>
                <a:lnTo>
                  <a:pt x="80" y="3"/>
                </a:lnTo>
                <a:lnTo>
                  <a:pt x="66" y="3"/>
                </a:lnTo>
                <a:lnTo>
                  <a:pt x="66" y="6"/>
                </a:lnTo>
                <a:lnTo>
                  <a:pt x="40" y="19"/>
                </a:lnTo>
                <a:lnTo>
                  <a:pt x="40" y="26"/>
                </a:lnTo>
                <a:lnTo>
                  <a:pt x="26" y="35"/>
                </a:lnTo>
                <a:lnTo>
                  <a:pt x="26" y="42"/>
                </a:lnTo>
                <a:lnTo>
                  <a:pt x="15" y="48"/>
                </a:lnTo>
                <a:lnTo>
                  <a:pt x="15" y="58"/>
                </a:lnTo>
                <a:lnTo>
                  <a:pt x="11" y="58"/>
                </a:lnTo>
                <a:lnTo>
                  <a:pt x="11" y="64"/>
                </a:lnTo>
                <a:lnTo>
                  <a:pt x="7" y="64"/>
                </a:lnTo>
                <a:lnTo>
                  <a:pt x="4" y="81"/>
                </a:lnTo>
                <a:lnTo>
                  <a:pt x="0" y="81"/>
                </a:lnTo>
                <a:lnTo>
                  <a:pt x="0" y="87"/>
                </a:lnTo>
                <a:lnTo>
                  <a:pt x="11" y="87"/>
                </a:lnTo>
                <a:lnTo>
                  <a:pt x="11" y="90"/>
                </a:lnTo>
                <a:lnTo>
                  <a:pt x="29" y="90"/>
                </a:lnTo>
                <a:lnTo>
                  <a:pt x="29" y="94"/>
                </a:lnTo>
                <a:lnTo>
                  <a:pt x="62" y="97"/>
                </a:lnTo>
                <a:lnTo>
                  <a:pt x="62" y="100"/>
                </a:lnTo>
                <a:lnTo>
                  <a:pt x="77" y="100"/>
                </a:lnTo>
                <a:lnTo>
                  <a:pt x="77" y="103"/>
                </a:lnTo>
                <a:lnTo>
                  <a:pt x="109" y="106"/>
                </a:lnTo>
                <a:lnTo>
                  <a:pt x="109" y="110"/>
                </a:lnTo>
                <a:lnTo>
                  <a:pt x="142" y="113"/>
                </a:lnTo>
                <a:lnTo>
                  <a:pt x="142" y="116"/>
                </a:lnTo>
                <a:lnTo>
                  <a:pt x="175" y="119"/>
                </a:lnTo>
                <a:lnTo>
                  <a:pt x="175" y="123"/>
                </a:lnTo>
                <a:lnTo>
                  <a:pt x="189" y="123"/>
                </a:lnTo>
                <a:lnTo>
                  <a:pt x="189" y="126"/>
                </a:lnTo>
                <a:lnTo>
                  <a:pt x="222" y="129"/>
                </a:lnTo>
                <a:lnTo>
                  <a:pt x="222" y="132"/>
                </a:lnTo>
                <a:lnTo>
                  <a:pt x="255" y="135"/>
                </a:lnTo>
                <a:lnTo>
                  <a:pt x="255" y="139"/>
                </a:lnTo>
                <a:lnTo>
                  <a:pt x="269" y="139"/>
                </a:lnTo>
                <a:lnTo>
                  <a:pt x="269" y="142"/>
                </a:lnTo>
                <a:lnTo>
                  <a:pt x="284" y="142"/>
                </a:lnTo>
                <a:lnTo>
                  <a:pt x="284" y="145"/>
                </a:lnTo>
                <a:lnTo>
                  <a:pt x="291" y="145"/>
                </a:lnTo>
                <a:lnTo>
                  <a:pt x="291" y="139"/>
                </a:lnTo>
                <a:lnTo>
                  <a:pt x="295" y="139"/>
                </a:lnTo>
                <a:lnTo>
                  <a:pt x="295" y="132"/>
                </a:lnTo>
                <a:lnTo>
                  <a:pt x="298" y="132"/>
                </a:lnTo>
                <a:lnTo>
                  <a:pt x="302" y="116"/>
                </a:lnTo>
                <a:lnTo>
                  <a:pt x="309" y="113"/>
                </a:lnTo>
                <a:lnTo>
                  <a:pt x="309" y="106"/>
                </a:lnTo>
                <a:lnTo>
                  <a:pt x="320" y="100"/>
                </a:lnTo>
                <a:lnTo>
                  <a:pt x="320" y="94"/>
                </a:lnTo>
                <a:lnTo>
                  <a:pt x="328" y="90"/>
                </a:lnTo>
                <a:lnTo>
                  <a:pt x="328" y="84"/>
                </a:lnTo>
                <a:lnTo>
                  <a:pt x="338" y="84"/>
                </a:lnTo>
                <a:lnTo>
                  <a:pt x="338" y="81"/>
                </a:lnTo>
                <a:lnTo>
                  <a:pt x="353" y="74"/>
                </a:lnTo>
                <a:lnTo>
                  <a:pt x="360" y="74"/>
                </a:lnTo>
                <a:lnTo>
                  <a:pt x="360" y="71"/>
                </a:lnTo>
                <a:lnTo>
                  <a:pt x="378" y="71"/>
                </a:lnTo>
                <a:lnTo>
                  <a:pt x="378" y="68"/>
                </a:lnTo>
                <a:lnTo>
                  <a:pt x="364" y="68"/>
                </a:lnTo>
                <a:lnTo>
                  <a:pt x="364" y="64"/>
                </a:lnTo>
                <a:lnTo>
                  <a:pt x="349" y="64"/>
                </a:lnTo>
                <a:lnTo>
                  <a:pt x="349" y="61"/>
                </a:lnTo>
                <a:lnTo>
                  <a:pt x="324" y="58"/>
                </a:lnTo>
                <a:lnTo>
                  <a:pt x="324" y="55"/>
                </a:lnTo>
                <a:lnTo>
                  <a:pt x="309" y="55"/>
                </a:lnTo>
                <a:lnTo>
                  <a:pt x="309" y="52"/>
                </a:lnTo>
                <a:lnTo>
                  <a:pt x="284" y="48"/>
                </a:lnTo>
                <a:lnTo>
                  <a:pt x="284" y="45"/>
                </a:lnTo>
                <a:lnTo>
                  <a:pt x="269" y="45"/>
                </a:lnTo>
                <a:lnTo>
                  <a:pt x="269" y="42"/>
                </a:lnTo>
                <a:lnTo>
                  <a:pt x="244" y="39"/>
                </a:lnTo>
                <a:lnTo>
                  <a:pt x="244" y="35"/>
                </a:lnTo>
                <a:lnTo>
                  <a:pt x="218" y="32"/>
                </a:lnTo>
                <a:lnTo>
                  <a:pt x="218" y="29"/>
                </a:lnTo>
                <a:lnTo>
                  <a:pt x="204" y="29"/>
                </a:lnTo>
                <a:lnTo>
                  <a:pt x="204" y="26"/>
                </a:lnTo>
                <a:lnTo>
                  <a:pt x="178" y="23"/>
                </a:lnTo>
                <a:lnTo>
                  <a:pt x="178" y="19"/>
                </a:lnTo>
                <a:lnTo>
                  <a:pt x="164" y="19"/>
                </a:lnTo>
                <a:lnTo>
                  <a:pt x="164" y="16"/>
                </a:lnTo>
                <a:lnTo>
                  <a:pt x="138" y="13"/>
                </a:lnTo>
                <a:lnTo>
                  <a:pt x="138" y="10"/>
                </a:lnTo>
                <a:lnTo>
                  <a:pt x="124" y="10"/>
                </a:lnTo>
                <a:lnTo>
                  <a:pt x="124" y="6"/>
                </a:lnTo>
                <a:lnTo>
                  <a:pt x="98" y="3"/>
                </a:lnTo>
                <a:lnTo>
                  <a:pt x="98" y="0"/>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23"/>
          <p:cNvSpPr>
            <a:spLocks/>
          </p:cNvSpPr>
          <p:nvPr/>
        </p:nvSpPr>
        <p:spPr bwMode="auto">
          <a:xfrm>
            <a:off x="7350804" y="2992352"/>
            <a:ext cx="484187" cy="250825"/>
          </a:xfrm>
          <a:custGeom>
            <a:avLst/>
            <a:gdLst>
              <a:gd name="T0" fmla="*/ 14 w 305"/>
              <a:gd name="T1" fmla="*/ 3 h 158"/>
              <a:gd name="T2" fmla="*/ 11 w 305"/>
              <a:gd name="T3" fmla="*/ 19 h 158"/>
              <a:gd name="T4" fmla="*/ 3 w 305"/>
              <a:gd name="T5" fmla="*/ 42 h 158"/>
              <a:gd name="T6" fmla="*/ 0 w 305"/>
              <a:gd name="T7" fmla="*/ 71 h 158"/>
              <a:gd name="T8" fmla="*/ 3 w 305"/>
              <a:gd name="T9" fmla="*/ 90 h 158"/>
              <a:gd name="T10" fmla="*/ 29 w 305"/>
              <a:gd name="T11" fmla="*/ 97 h 158"/>
              <a:gd name="T12" fmla="*/ 54 w 305"/>
              <a:gd name="T13" fmla="*/ 103 h 158"/>
              <a:gd name="T14" fmla="*/ 69 w 305"/>
              <a:gd name="T15" fmla="*/ 106 h 158"/>
              <a:gd name="T16" fmla="*/ 94 w 305"/>
              <a:gd name="T17" fmla="*/ 113 h 158"/>
              <a:gd name="T18" fmla="*/ 109 w 305"/>
              <a:gd name="T19" fmla="*/ 116 h 158"/>
              <a:gd name="T20" fmla="*/ 134 w 305"/>
              <a:gd name="T21" fmla="*/ 122 h 158"/>
              <a:gd name="T22" fmla="*/ 149 w 305"/>
              <a:gd name="T23" fmla="*/ 126 h 158"/>
              <a:gd name="T24" fmla="*/ 174 w 305"/>
              <a:gd name="T25" fmla="*/ 132 h 158"/>
              <a:gd name="T26" fmla="*/ 200 w 305"/>
              <a:gd name="T27" fmla="*/ 139 h 158"/>
              <a:gd name="T28" fmla="*/ 214 w 305"/>
              <a:gd name="T29" fmla="*/ 142 h 158"/>
              <a:gd name="T30" fmla="*/ 240 w 305"/>
              <a:gd name="T31" fmla="*/ 148 h 158"/>
              <a:gd name="T32" fmla="*/ 254 w 305"/>
              <a:gd name="T33" fmla="*/ 152 h 158"/>
              <a:gd name="T34" fmla="*/ 280 w 305"/>
              <a:gd name="T35" fmla="*/ 158 h 158"/>
              <a:gd name="T36" fmla="*/ 294 w 305"/>
              <a:gd name="T37" fmla="*/ 135 h 158"/>
              <a:gd name="T38" fmla="*/ 291 w 305"/>
              <a:gd name="T39" fmla="*/ 103 h 158"/>
              <a:gd name="T40" fmla="*/ 298 w 305"/>
              <a:gd name="T41" fmla="*/ 68 h 158"/>
              <a:gd name="T42" fmla="*/ 302 w 305"/>
              <a:gd name="T43" fmla="*/ 61 h 158"/>
              <a:gd name="T44" fmla="*/ 305 w 305"/>
              <a:gd name="T45" fmla="*/ 58 h 158"/>
              <a:gd name="T46" fmla="*/ 298 w 305"/>
              <a:gd name="T47" fmla="*/ 55 h 158"/>
              <a:gd name="T48" fmla="*/ 283 w 305"/>
              <a:gd name="T49" fmla="*/ 51 h 158"/>
              <a:gd name="T50" fmla="*/ 251 w 305"/>
              <a:gd name="T51" fmla="*/ 45 h 158"/>
              <a:gd name="T52" fmla="*/ 218 w 305"/>
              <a:gd name="T53" fmla="*/ 39 h 158"/>
              <a:gd name="T54" fmla="*/ 203 w 305"/>
              <a:gd name="T55" fmla="*/ 35 h 158"/>
              <a:gd name="T56" fmla="*/ 171 w 305"/>
              <a:gd name="T57" fmla="*/ 29 h 158"/>
              <a:gd name="T58" fmla="*/ 138 w 305"/>
              <a:gd name="T59" fmla="*/ 22 h 158"/>
              <a:gd name="T60" fmla="*/ 105 w 305"/>
              <a:gd name="T61" fmla="*/ 16 h 158"/>
              <a:gd name="T62" fmla="*/ 91 w 305"/>
              <a:gd name="T63" fmla="*/ 13 h 158"/>
              <a:gd name="T64" fmla="*/ 58 w 305"/>
              <a:gd name="T65" fmla="*/ 6 h 158"/>
              <a:gd name="T66" fmla="*/ 25 w 305"/>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8">
                <a:moveTo>
                  <a:pt x="14" y="0"/>
                </a:moveTo>
                <a:lnTo>
                  <a:pt x="14" y="3"/>
                </a:lnTo>
                <a:lnTo>
                  <a:pt x="11" y="3"/>
                </a:lnTo>
                <a:lnTo>
                  <a:pt x="11" y="19"/>
                </a:lnTo>
                <a:lnTo>
                  <a:pt x="7" y="19"/>
                </a:lnTo>
                <a:lnTo>
                  <a:pt x="3" y="42"/>
                </a:lnTo>
                <a:lnTo>
                  <a:pt x="0" y="42"/>
                </a:lnTo>
                <a:lnTo>
                  <a:pt x="0" y="71"/>
                </a:lnTo>
                <a:lnTo>
                  <a:pt x="3" y="71"/>
                </a:lnTo>
                <a:lnTo>
                  <a:pt x="3" y="90"/>
                </a:lnTo>
                <a:lnTo>
                  <a:pt x="29" y="93"/>
                </a:lnTo>
                <a:lnTo>
                  <a:pt x="29" y="97"/>
                </a:lnTo>
                <a:lnTo>
                  <a:pt x="54" y="100"/>
                </a:lnTo>
                <a:lnTo>
                  <a:pt x="54" y="103"/>
                </a:lnTo>
                <a:lnTo>
                  <a:pt x="69" y="103"/>
                </a:lnTo>
                <a:lnTo>
                  <a:pt x="69" y="106"/>
                </a:lnTo>
                <a:lnTo>
                  <a:pt x="94" y="110"/>
                </a:lnTo>
                <a:lnTo>
                  <a:pt x="94" y="113"/>
                </a:lnTo>
                <a:lnTo>
                  <a:pt x="109" y="113"/>
                </a:lnTo>
                <a:lnTo>
                  <a:pt x="109" y="116"/>
                </a:lnTo>
                <a:lnTo>
                  <a:pt x="134" y="119"/>
                </a:lnTo>
                <a:lnTo>
                  <a:pt x="134" y="122"/>
                </a:lnTo>
                <a:lnTo>
                  <a:pt x="149" y="122"/>
                </a:lnTo>
                <a:lnTo>
                  <a:pt x="149" y="126"/>
                </a:lnTo>
                <a:lnTo>
                  <a:pt x="174" y="129"/>
                </a:lnTo>
                <a:lnTo>
                  <a:pt x="174" y="132"/>
                </a:lnTo>
                <a:lnTo>
                  <a:pt x="200" y="135"/>
                </a:lnTo>
                <a:lnTo>
                  <a:pt x="200" y="139"/>
                </a:lnTo>
                <a:lnTo>
                  <a:pt x="214" y="139"/>
                </a:lnTo>
                <a:lnTo>
                  <a:pt x="214" y="142"/>
                </a:lnTo>
                <a:lnTo>
                  <a:pt x="240" y="145"/>
                </a:lnTo>
                <a:lnTo>
                  <a:pt x="240" y="148"/>
                </a:lnTo>
                <a:lnTo>
                  <a:pt x="254" y="148"/>
                </a:lnTo>
                <a:lnTo>
                  <a:pt x="254" y="152"/>
                </a:lnTo>
                <a:lnTo>
                  <a:pt x="280" y="155"/>
                </a:lnTo>
                <a:lnTo>
                  <a:pt x="280" y="158"/>
                </a:lnTo>
                <a:lnTo>
                  <a:pt x="294" y="158"/>
                </a:lnTo>
                <a:lnTo>
                  <a:pt x="294" y="135"/>
                </a:lnTo>
                <a:lnTo>
                  <a:pt x="291" y="135"/>
                </a:lnTo>
                <a:lnTo>
                  <a:pt x="291" y="103"/>
                </a:lnTo>
                <a:lnTo>
                  <a:pt x="294" y="103"/>
                </a:lnTo>
                <a:lnTo>
                  <a:pt x="298" y="68"/>
                </a:lnTo>
                <a:lnTo>
                  <a:pt x="302" y="68"/>
                </a:lnTo>
                <a:lnTo>
                  <a:pt x="302" y="61"/>
                </a:lnTo>
                <a:lnTo>
                  <a:pt x="305" y="61"/>
                </a:lnTo>
                <a:lnTo>
                  <a:pt x="305" y="58"/>
                </a:lnTo>
                <a:lnTo>
                  <a:pt x="298" y="58"/>
                </a:lnTo>
                <a:lnTo>
                  <a:pt x="298" y="55"/>
                </a:lnTo>
                <a:lnTo>
                  <a:pt x="283" y="55"/>
                </a:lnTo>
                <a:lnTo>
                  <a:pt x="283" y="51"/>
                </a:lnTo>
                <a:lnTo>
                  <a:pt x="251" y="48"/>
                </a:lnTo>
                <a:lnTo>
                  <a:pt x="251" y="45"/>
                </a:lnTo>
                <a:lnTo>
                  <a:pt x="218" y="42"/>
                </a:lnTo>
                <a:lnTo>
                  <a:pt x="218" y="39"/>
                </a:lnTo>
                <a:lnTo>
                  <a:pt x="203" y="39"/>
                </a:lnTo>
                <a:lnTo>
                  <a:pt x="203" y="35"/>
                </a:lnTo>
                <a:lnTo>
                  <a:pt x="171" y="32"/>
                </a:lnTo>
                <a:lnTo>
                  <a:pt x="171" y="29"/>
                </a:lnTo>
                <a:lnTo>
                  <a:pt x="138" y="26"/>
                </a:lnTo>
                <a:lnTo>
                  <a:pt x="138" y="22"/>
                </a:lnTo>
                <a:lnTo>
                  <a:pt x="105" y="19"/>
                </a:lnTo>
                <a:lnTo>
                  <a:pt x="105" y="16"/>
                </a:lnTo>
                <a:lnTo>
                  <a:pt x="91" y="16"/>
                </a:lnTo>
                <a:lnTo>
                  <a:pt x="91" y="13"/>
                </a:lnTo>
                <a:lnTo>
                  <a:pt x="58" y="10"/>
                </a:lnTo>
                <a:lnTo>
                  <a:pt x="58" y="6"/>
                </a:lnTo>
                <a:lnTo>
                  <a:pt x="25" y="3"/>
                </a:lnTo>
                <a:lnTo>
                  <a:pt x="25"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Rectangle 24"/>
          <p:cNvSpPr>
            <a:spLocks noChangeArrowheads="1"/>
          </p:cNvSpPr>
          <p:nvPr/>
        </p:nvSpPr>
        <p:spPr bwMode="auto">
          <a:xfrm>
            <a:off x="8174716" y="3222540"/>
            <a:ext cx="6350" cy="4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6" name="Picture 50" descr="reacteu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0029" y="1835065"/>
            <a:ext cx="271303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8" descr="jt60sacuts"/>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245404" y="4151227"/>
            <a:ext cx="1512887" cy="11858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0" descr="EUUN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0229" y="1403265"/>
            <a:ext cx="371475" cy="2492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1" descr="EUUN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8191" y="3779752"/>
            <a:ext cx="371475" cy="24923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6" descr="CHIN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5991" y="1835065"/>
            <a:ext cx="371475" cy="24923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7" descr="SKOR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4016" y="2162090"/>
            <a:ext cx="371475" cy="2492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69" descr="UNST000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7791" y="1835065"/>
            <a:ext cx="360363" cy="23018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0" descr="INDA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69591" y="1835065"/>
            <a:ext cx="371475" cy="24923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1" descr="EUUN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4191" y="1835065"/>
            <a:ext cx="371475" cy="2492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2" descr="RUSS0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1891" y="2123990"/>
            <a:ext cx="3714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pic>
        <p:nvPicPr>
          <p:cNvPr id="37" name="Picture 73" descr="JAPA0001"/>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98029" y="2163677"/>
            <a:ext cx="352425" cy="2476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74" descr="JAPA0001"/>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34329" y="3779752"/>
            <a:ext cx="352425" cy="2476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 name="Line 78"/>
          <p:cNvSpPr>
            <a:spLocks noChangeShapeType="1"/>
          </p:cNvSpPr>
          <p:nvPr/>
        </p:nvSpPr>
        <p:spPr bwMode="auto">
          <a:xfrm flipV="1">
            <a:off x="3758478" y="4346367"/>
            <a:ext cx="302884" cy="2134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 name="Line 79"/>
          <p:cNvSpPr>
            <a:spLocks noChangeShapeType="1"/>
          </p:cNvSpPr>
          <p:nvPr/>
        </p:nvSpPr>
        <p:spPr bwMode="auto">
          <a:xfrm>
            <a:off x="3613829" y="2484352"/>
            <a:ext cx="287337"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Line 85"/>
          <p:cNvSpPr>
            <a:spLocks noChangeShapeType="1"/>
          </p:cNvSpPr>
          <p:nvPr/>
        </p:nvSpPr>
        <p:spPr bwMode="auto">
          <a:xfrm>
            <a:off x="5918879" y="3419390"/>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Line 86"/>
          <p:cNvSpPr>
            <a:spLocks noChangeShapeType="1"/>
          </p:cNvSpPr>
          <p:nvPr/>
        </p:nvSpPr>
        <p:spPr bwMode="auto">
          <a:xfrm>
            <a:off x="3901166" y="4643352"/>
            <a:ext cx="20891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Rectangle 51"/>
          <p:cNvSpPr>
            <a:spLocks noChangeArrowheads="1"/>
          </p:cNvSpPr>
          <p:nvPr/>
        </p:nvSpPr>
        <p:spPr bwMode="auto">
          <a:xfrm>
            <a:off x="6110328" y="4579605"/>
            <a:ext cx="2808287"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129" tIns="52564" rIns="105129" bIns="52564">
            <a:spAutoFit/>
          </a:bodyPr>
          <a:lstStyle>
            <a:lvl1pPr marL="342900" indent="-342900" defTabSz="762000" eaLnBrk="0" hangingPunct="0">
              <a:defRPr sz="2400">
                <a:solidFill>
                  <a:schemeClr val="tx1"/>
                </a:solidFill>
                <a:latin typeface="Arial" pitchFamily="34" charset="0"/>
                <a:ea typeface="ＭＳ Ｐゴシック" pitchFamily="34" charset="-128"/>
              </a:defRPr>
            </a:lvl1pPr>
            <a:lvl2pPr marL="571500" defTabSz="762000" eaLnBrk="0" hangingPunct="0">
              <a:defRPr sz="2400">
                <a:solidFill>
                  <a:schemeClr val="tx1"/>
                </a:solidFill>
                <a:latin typeface="Arial" pitchFamily="34" charset="0"/>
                <a:ea typeface="ＭＳ Ｐゴシック" pitchFamily="34" charset="-128"/>
              </a:defRPr>
            </a:lvl2pPr>
            <a:lvl3pPr marL="1143000" defTabSz="762000" eaLnBrk="0" hangingPunct="0">
              <a:defRPr sz="2400">
                <a:solidFill>
                  <a:schemeClr val="tx1"/>
                </a:solidFill>
                <a:latin typeface="Arial" pitchFamily="34" charset="0"/>
                <a:ea typeface="ＭＳ Ｐゴシック" pitchFamily="34" charset="-128"/>
              </a:defRPr>
            </a:lvl3pPr>
            <a:lvl4pPr marL="1714500" defTabSz="762000" eaLnBrk="0" hangingPunct="0">
              <a:defRPr sz="2400">
                <a:solidFill>
                  <a:schemeClr val="tx1"/>
                </a:solidFill>
                <a:latin typeface="Arial" pitchFamily="34" charset="0"/>
                <a:ea typeface="ＭＳ Ｐゴシック" pitchFamily="34" charset="-128"/>
              </a:defRPr>
            </a:lvl4pPr>
            <a:lvl5pPr marL="2286000" defTabSz="762000" eaLnBrk="0" hangingPunct="0">
              <a:defRPr sz="2400">
                <a:solidFill>
                  <a:schemeClr val="tx1"/>
                </a:solidFill>
                <a:latin typeface="Arial" pitchFamily="34" charset="0"/>
                <a:ea typeface="ＭＳ Ｐゴシック" pitchFamily="34" charset="-128"/>
              </a:defRPr>
            </a:lvl5pPr>
            <a:lvl6pPr marL="27432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2004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657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1148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120000"/>
              </a:lnSpc>
            </a:pPr>
            <a:r>
              <a:rPr lang="fr-FR" altLang="en-US" sz="2000" b="1" i="1" dirty="0">
                <a:solidFill>
                  <a:srgbClr val="003366"/>
                </a:solidFill>
                <a:cs typeface="Arial" pitchFamily="34" charset="0"/>
              </a:rPr>
              <a:t>DEMO</a:t>
            </a:r>
          </a:p>
          <a:p>
            <a:pPr algn="ctr">
              <a:lnSpc>
                <a:spcPct val="120000"/>
              </a:lnSpc>
            </a:pPr>
            <a:r>
              <a:rPr lang="fr-FR" altLang="en-US" sz="2000" b="1" i="1" dirty="0">
                <a:solidFill>
                  <a:schemeClr val="tx2"/>
                </a:solidFill>
                <a:cs typeface="Arial" pitchFamily="34" charset="0"/>
              </a:rPr>
              <a:t>~ 1000 - 3500 m</a:t>
            </a:r>
            <a:r>
              <a:rPr lang="fr-FR" altLang="en-US" sz="2000" b="1" i="1" baseline="30000" dirty="0">
                <a:solidFill>
                  <a:schemeClr val="tx2"/>
                </a:solidFill>
                <a:cs typeface="Arial" pitchFamily="34" charset="0"/>
              </a:rPr>
              <a:t>3</a:t>
            </a:r>
          </a:p>
          <a:p>
            <a:pPr algn="ctr">
              <a:lnSpc>
                <a:spcPct val="120000"/>
              </a:lnSpc>
            </a:pPr>
            <a:r>
              <a:rPr lang="fr-FR" altLang="en-US" sz="2000" b="1" i="1" dirty="0">
                <a:solidFill>
                  <a:schemeClr val="tx2"/>
                </a:solidFill>
                <a:cs typeface="Arial" pitchFamily="34" charset="0"/>
              </a:rPr>
              <a:t>~ 2000 - 4000 </a:t>
            </a:r>
            <a:r>
              <a:rPr lang="fr-FR" altLang="en-US" sz="2000" b="1" i="1" dirty="0" err="1">
                <a:solidFill>
                  <a:schemeClr val="tx2"/>
                </a:solidFill>
                <a:cs typeface="Arial" pitchFamily="34" charset="0"/>
              </a:rPr>
              <a:t>MW</a:t>
            </a:r>
            <a:r>
              <a:rPr lang="fr-FR" altLang="en-US" sz="2000" b="1" i="1" baseline="-25000" dirty="0" err="1">
                <a:solidFill>
                  <a:schemeClr val="tx2"/>
                </a:solidFill>
                <a:cs typeface="Arial" pitchFamily="34" charset="0"/>
              </a:rPr>
              <a:t>th</a:t>
            </a:r>
            <a:endParaRPr lang="fr-FR" altLang="en-US" sz="2000" b="1" i="1" baseline="-25000" dirty="0">
              <a:solidFill>
                <a:schemeClr val="tx2"/>
              </a:solidFill>
              <a:cs typeface="Arial" pitchFamily="34" charset="0"/>
            </a:endParaRPr>
          </a:p>
          <a:p>
            <a:pPr algn="ctr">
              <a:lnSpc>
                <a:spcPct val="120000"/>
              </a:lnSpc>
            </a:pPr>
            <a:endParaRPr lang="fr-FR" altLang="en-US" sz="2000" b="1" i="1" baseline="-25000" dirty="0">
              <a:solidFill>
                <a:schemeClr val="tx2"/>
              </a:solidFill>
              <a:cs typeface="Arial" pitchFamily="34" charset="0"/>
            </a:endParaRPr>
          </a:p>
          <a:p>
            <a:pPr algn="ctr">
              <a:lnSpc>
                <a:spcPct val="120000"/>
              </a:lnSpc>
            </a:pPr>
            <a:endParaRPr lang="fr-FR" altLang="en-US" sz="2000" b="1" i="1" dirty="0">
              <a:solidFill>
                <a:srgbClr val="FF3300"/>
              </a:solidFill>
              <a:cs typeface="Arial" pitchFamily="34" charset="0"/>
            </a:endParaRPr>
          </a:p>
        </p:txBody>
      </p:sp>
      <p:sp>
        <p:nvSpPr>
          <p:cNvPr id="46" name="Rectangle 59"/>
          <p:cNvSpPr>
            <a:spLocks noChangeArrowheads="1"/>
          </p:cNvSpPr>
          <p:nvPr/>
        </p:nvSpPr>
        <p:spPr bwMode="auto">
          <a:xfrm>
            <a:off x="1685870" y="5907518"/>
            <a:ext cx="7227765" cy="47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5129" tIns="52564" rIns="105129" bIns="52564">
            <a:spAutoFit/>
          </a:bodyPr>
          <a:lstStyle>
            <a:lvl1pPr marL="342900" indent="-342900" defTabSz="762000" eaLnBrk="0" hangingPunct="0">
              <a:defRPr sz="2400">
                <a:solidFill>
                  <a:schemeClr val="tx1"/>
                </a:solidFill>
                <a:latin typeface="Arial" pitchFamily="34" charset="0"/>
                <a:ea typeface="ＭＳ Ｐゴシック" pitchFamily="34" charset="-128"/>
              </a:defRPr>
            </a:lvl1pPr>
            <a:lvl2pPr marL="571500" defTabSz="762000" eaLnBrk="0" hangingPunct="0">
              <a:defRPr sz="2400">
                <a:solidFill>
                  <a:schemeClr val="tx1"/>
                </a:solidFill>
                <a:latin typeface="Arial" pitchFamily="34" charset="0"/>
                <a:ea typeface="ＭＳ Ｐゴシック" pitchFamily="34" charset="-128"/>
              </a:defRPr>
            </a:lvl2pPr>
            <a:lvl3pPr marL="1143000" defTabSz="762000" eaLnBrk="0" hangingPunct="0">
              <a:defRPr sz="2400">
                <a:solidFill>
                  <a:schemeClr val="tx1"/>
                </a:solidFill>
                <a:latin typeface="Arial" pitchFamily="34" charset="0"/>
                <a:ea typeface="ＭＳ Ｐゴシック" pitchFamily="34" charset="-128"/>
              </a:defRPr>
            </a:lvl3pPr>
            <a:lvl4pPr marL="1714500" defTabSz="762000" eaLnBrk="0" hangingPunct="0">
              <a:defRPr sz="2400">
                <a:solidFill>
                  <a:schemeClr val="tx1"/>
                </a:solidFill>
                <a:latin typeface="Arial" pitchFamily="34" charset="0"/>
                <a:ea typeface="ＭＳ Ｐゴシック" pitchFamily="34" charset="-128"/>
              </a:defRPr>
            </a:lvl4pPr>
            <a:lvl5pPr marL="2286000" defTabSz="762000" eaLnBrk="0" hangingPunct="0">
              <a:defRPr sz="2400">
                <a:solidFill>
                  <a:schemeClr val="tx1"/>
                </a:solidFill>
                <a:latin typeface="Arial" pitchFamily="34" charset="0"/>
                <a:ea typeface="ＭＳ Ｐゴシック" pitchFamily="34" charset="-128"/>
              </a:defRPr>
            </a:lvl5pPr>
            <a:lvl6pPr marL="27432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2004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6576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114800" defTabSz="7620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a:lnSpc>
                <a:spcPct val="120000"/>
              </a:lnSpc>
            </a:pPr>
            <a:r>
              <a:rPr lang="en-GB" altLang="en-US" sz="2000" b="1" i="1" dirty="0" smtClean="0">
                <a:solidFill>
                  <a:srgbClr val="003366"/>
                </a:solidFill>
                <a:cs typeface="Arial" pitchFamily="34" charset="0"/>
              </a:rPr>
              <a:t>JET, JT60-SA and many tokamaks worldwide</a:t>
            </a:r>
            <a:endParaRPr lang="en-GB" altLang="en-US" sz="2000" b="1" i="1" dirty="0">
              <a:solidFill>
                <a:srgbClr val="FF3300"/>
              </a:solidFill>
              <a:cs typeface="Arial" pitchFamily="34" charset="0"/>
            </a:endParaRPr>
          </a:p>
        </p:txBody>
      </p:sp>
    </p:spTree>
    <p:extLst>
      <p:ext uri="{BB962C8B-B14F-4D97-AF65-F5344CB8AC3E}">
        <p14:creationId xmlns:p14="http://schemas.microsoft.com/office/powerpoint/2010/main" val="153060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3"/>
          <p:cNvPicPr>
            <a:picLocks noChangeAspect="1"/>
          </p:cNvPicPr>
          <p:nvPr/>
        </p:nvPicPr>
        <p:blipFill rotWithShape="1">
          <a:blip r:embed="rId3" cstate="print">
            <a:extLst>
              <a:ext uri="{28A0092B-C50C-407E-A947-70E740481C1C}">
                <a14:useLocalDpi xmlns:a14="http://schemas.microsoft.com/office/drawing/2010/main" val="0"/>
              </a:ext>
            </a:extLst>
          </a:blip>
          <a:srcRect t="866" r="12187" b="-866"/>
          <a:stretch/>
        </p:blipFill>
        <p:spPr bwMode="auto">
          <a:xfrm>
            <a:off x="7216434" y="5266540"/>
            <a:ext cx="1796937" cy="137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1769418" y="475024"/>
            <a:ext cx="7338957" cy="752475"/>
          </a:xfrm>
          <a:prstGeom prst="rect">
            <a:avLst/>
          </a:prstGeom>
          <a:noFill/>
          <a:ln w="9525">
            <a:noFill/>
            <a:miter lim="800000"/>
            <a:headEnd/>
            <a:tailEnd/>
          </a:ln>
        </p:spPr>
        <p:txBody>
          <a:bodyPr anchor="ctr">
            <a:prstTxWarp prst="textNoShape">
              <a:avLst/>
            </a:prstTxWarp>
          </a:bodyPr>
          <a:lstStyle/>
          <a:p>
            <a:pPr algn="ctr"/>
            <a:r>
              <a:rPr lang="en-US" b="1" dirty="0" smtClean="0">
                <a:solidFill>
                  <a:schemeClr val="bg2"/>
                </a:solidFill>
                <a:latin typeface="Arial"/>
                <a:cs typeface="Arial"/>
              </a:rPr>
              <a:t>ITER: the biggest in a long line of Tokamaks</a:t>
            </a:r>
            <a:endParaRPr lang="en-GB" b="1" dirty="0">
              <a:solidFill>
                <a:schemeClr val="bg2"/>
              </a:solidFill>
              <a:latin typeface="Arial"/>
              <a:cs typeface="Arial"/>
            </a:endParaRPr>
          </a:p>
        </p:txBody>
      </p:sp>
      <p:sp>
        <p:nvSpPr>
          <p:cNvPr id="24" name="Rectangle 3"/>
          <p:cNvSpPr>
            <a:spLocks noChangeArrowheads="1"/>
          </p:cNvSpPr>
          <p:nvPr/>
        </p:nvSpPr>
        <p:spPr bwMode="auto">
          <a:xfrm>
            <a:off x="1757549" y="1028313"/>
            <a:ext cx="7386451" cy="12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nSpc>
                <a:spcPct val="90000"/>
              </a:lnSpc>
              <a:spcAft>
                <a:spcPts val="1200"/>
              </a:spcAft>
              <a:buClr>
                <a:srgbClr val="000000"/>
              </a:buClr>
            </a:pPr>
            <a:r>
              <a:rPr lang="fr-FR" altLang="en-US" b="0" dirty="0" smtClean="0">
                <a:solidFill>
                  <a:srgbClr val="000090"/>
                </a:solidFill>
              </a:rPr>
              <a:t>ITER </a:t>
            </a:r>
            <a:r>
              <a:rPr lang="fr-FR" altLang="en-US" b="0" dirty="0" err="1" smtClean="0">
                <a:solidFill>
                  <a:srgbClr val="000090"/>
                </a:solidFill>
              </a:rPr>
              <a:t>builds</a:t>
            </a:r>
            <a:r>
              <a:rPr lang="fr-FR" altLang="en-US" b="0" dirty="0" smtClean="0">
                <a:solidFill>
                  <a:srgbClr val="000090"/>
                </a:solidFill>
              </a:rPr>
              <a:t> on </a:t>
            </a:r>
            <a:r>
              <a:rPr lang="fr-FR" altLang="en-US" b="0" dirty="0" err="1" smtClean="0">
                <a:solidFill>
                  <a:srgbClr val="000090"/>
                </a:solidFill>
              </a:rPr>
              <a:t>nearly</a:t>
            </a:r>
            <a:r>
              <a:rPr lang="fr-FR" altLang="en-US" b="0" dirty="0" smtClean="0">
                <a:solidFill>
                  <a:srgbClr val="000090"/>
                </a:solidFill>
              </a:rPr>
              <a:t> 50 </a:t>
            </a:r>
            <a:r>
              <a:rPr lang="fr-FR" altLang="en-US" b="0" dirty="0" err="1" smtClean="0">
                <a:solidFill>
                  <a:srgbClr val="000090"/>
                </a:solidFill>
              </a:rPr>
              <a:t>years</a:t>
            </a:r>
            <a:r>
              <a:rPr lang="fr-FR" altLang="en-US" b="0" dirty="0" smtClean="0">
                <a:solidFill>
                  <a:srgbClr val="000090"/>
                </a:solidFill>
              </a:rPr>
              <a:t> of </a:t>
            </a:r>
            <a:r>
              <a:rPr lang="fr-FR" altLang="en-US" b="0" dirty="0" err="1" smtClean="0">
                <a:solidFill>
                  <a:srgbClr val="000090"/>
                </a:solidFill>
              </a:rPr>
              <a:t>worldwide</a:t>
            </a:r>
            <a:r>
              <a:rPr lang="fr-FR" altLang="en-US" b="0" dirty="0" smtClean="0">
                <a:solidFill>
                  <a:srgbClr val="000090"/>
                </a:solidFill>
              </a:rPr>
              <a:t> tokamak </a:t>
            </a:r>
            <a:r>
              <a:rPr lang="fr-FR" altLang="en-US" b="0" dirty="0" err="1" smtClean="0">
                <a:solidFill>
                  <a:srgbClr val="000090"/>
                </a:solidFill>
              </a:rPr>
              <a:t>research</a:t>
            </a:r>
            <a:r>
              <a:rPr lang="fr-FR" altLang="en-US" b="0" dirty="0" smtClean="0">
                <a:solidFill>
                  <a:srgbClr val="000090"/>
                </a:solidFill>
              </a:rPr>
              <a:t> on more </a:t>
            </a:r>
            <a:r>
              <a:rPr lang="fr-FR" altLang="en-US" b="0" dirty="0" err="1" smtClean="0">
                <a:solidFill>
                  <a:srgbClr val="000090"/>
                </a:solidFill>
              </a:rPr>
              <a:t>than</a:t>
            </a:r>
            <a:r>
              <a:rPr lang="fr-FR" altLang="en-US" b="0" dirty="0" smtClean="0">
                <a:solidFill>
                  <a:srgbClr val="000090"/>
                </a:solidFill>
              </a:rPr>
              <a:t> 150 </a:t>
            </a:r>
            <a:r>
              <a:rPr lang="fr-FR" altLang="en-US" b="0" dirty="0" err="1" smtClean="0">
                <a:solidFill>
                  <a:srgbClr val="000090"/>
                </a:solidFill>
              </a:rPr>
              <a:t>devices</a:t>
            </a:r>
            <a:r>
              <a:rPr lang="fr-FR" altLang="en-US" b="0" dirty="0" smtClean="0">
                <a:solidFill>
                  <a:srgbClr val="000090"/>
                </a:solidFill>
              </a:rPr>
              <a:t>, the </a:t>
            </a:r>
            <a:r>
              <a:rPr lang="fr-FR" altLang="en-US" b="0" dirty="0" err="1">
                <a:solidFill>
                  <a:srgbClr val="000090"/>
                </a:solidFill>
              </a:rPr>
              <a:t>largest</a:t>
            </a:r>
            <a:r>
              <a:rPr lang="fr-FR" altLang="en-US" b="0" dirty="0">
                <a:solidFill>
                  <a:srgbClr val="000090"/>
                </a:solidFill>
              </a:rPr>
              <a:t> </a:t>
            </a:r>
            <a:r>
              <a:rPr lang="fr-FR" altLang="en-US" b="0" dirty="0" err="1">
                <a:solidFill>
                  <a:srgbClr val="000090"/>
                </a:solidFill>
              </a:rPr>
              <a:t>currently</a:t>
            </a:r>
            <a:r>
              <a:rPr lang="fr-FR" altLang="en-US" b="0" dirty="0">
                <a:solidFill>
                  <a:srgbClr val="000090"/>
                </a:solidFill>
              </a:rPr>
              <a:t> operating, JET, </a:t>
            </a:r>
            <a:r>
              <a:rPr lang="fr-FR" altLang="en-US" b="0" dirty="0" err="1">
                <a:solidFill>
                  <a:srgbClr val="000090"/>
                </a:solidFill>
              </a:rPr>
              <a:t>which</a:t>
            </a:r>
            <a:r>
              <a:rPr lang="fr-FR" altLang="en-US" b="0" dirty="0">
                <a:solidFill>
                  <a:srgbClr val="000090"/>
                </a:solidFill>
              </a:rPr>
              <a:t> </a:t>
            </a:r>
            <a:r>
              <a:rPr lang="fr-FR" altLang="en-US" b="0" dirty="0" err="1">
                <a:solidFill>
                  <a:srgbClr val="000090"/>
                </a:solidFill>
              </a:rPr>
              <a:t>began</a:t>
            </a:r>
            <a:r>
              <a:rPr lang="fr-FR" altLang="en-US" b="0" dirty="0">
                <a:solidFill>
                  <a:srgbClr val="000090"/>
                </a:solidFill>
              </a:rPr>
              <a:t> </a:t>
            </a:r>
            <a:r>
              <a:rPr lang="fr-FR" altLang="en-US" b="0" dirty="0" err="1">
                <a:solidFill>
                  <a:srgbClr val="000090"/>
                </a:solidFill>
              </a:rPr>
              <a:t>operation</a:t>
            </a:r>
            <a:r>
              <a:rPr lang="fr-FR" altLang="en-US" b="0" dirty="0">
                <a:solidFill>
                  <a:srgbClr val="000090"/>
                </a:solidFill>
              </a:rPr>
              <a:t> in </a:t>
            </a:r>
            <a:r>
              <a:rPr lang="fr-FR" altLang="en-US" b="0" dirty="0" smtClean="0">
                <a:solidFill>
                  <a:srgbClr val="000090"/>
                </a:solidFill>
              </a:rPr>
              <a:t>1983 </a:t>
            </a:r>
            <a:r>
              <a:rPr lang="fr-FR" altLang="en-US" b="0" dirty="0" err="1">
                <a:solidFill>
                  <a:srgbClr val="000090"/>
                </a:solidFill>
              </a:rPr>
              <a:t>is</a:t>
            </a:r>
            <a:r>
              <a:rPr lang="fr-FR" altLang="en-US" b="0" dirty="0">
                <a:solidFill>
                  <a:srgbClr val="000090"/>
                </a:solidFill>
              </a:rPr>
              <a:t> </a:t>
            </a:r>
            <a:r>
              <a:rPr lang="fr-FR" altLang="en-US" b="0" dirty="0" err="1">
                <a:solidFill>
                  <a:srgbClr val="000090"/>
                </a:solidFill>
              </a:rPr>
              <a:t>still</a:t>
            </a:r>
            <a:r>
              <a:rPr lang="fr-FR" altLang="en-US" b="0" dirty="0">
                <a:solidFill>
                  <a:srgbClr val="000090"/>
                </a:solidFill>
              </a:rPr>
              <a:t> </a:t>
            </a:r>
            <a:r>
              <a:rPr lang="fr-FR" altLang="en-US" b="0" dirty="0" smtClean="0">
                <a:solidFill>
                  <a:srgbClr val="000090"/>
                </a:solidFill>
              </a:rPr>
              <a:t>operating</a:t>
            </a:r>
            <a:endParaRPr lang="fr-FR" altLang="en-US" b="0" dirty="0">
              <a:solidFill>
                <a:srgbClr val="000090"/>
              </a:solidFill>
            </a:endParaRPr>
          </a:p>
          <a:p>
            <a:pPr defTabSz="914400" fontAlgn="base">
              <a:lnSpc>
                <a:spcPct val="90000"/>
              </a:lnSpc>
              <a:spcAft>
                <a:spcPts val="1200"/>
              </a:spcAft>
              <a:buClr>
                <a:srgbClr val="000000"/>
              </a:buClr>
            </a:pPr>
            <a:endParaRPr lang="fr-FR" altLang="en-US" b="0" dirty="0" smtClean="0">
              <a:solidFill>
                <a:srgbClr val="000090"/>
              </a:solidFill>
            </a:endParaRPr>
          </a:p>
        </p:txBody>
      </p:sp>
      <p:sp>
        <p:nvSpPr>
          <p:cNvPr id="13" name="Line 6"/>
          <p:cNvSpPr>
            <a:spLocks noChangeShapeType="1"/>
          </p:cNvSpPr>
          <p:nvPr/>
        </p:nvSpPr>
        <p:spPr bwMode="auto">
          <a:xfrm flipV="1">
            <a:off x="2207117" y="2251290"/>
            <a:ext cx="1265878" cy="0"/>
          </a:xfrm>
          <a:prstGeom prst="line">
            <a:avLst/>
          </a:prstGeom>
          <a:noFill/>
          <a:ln w="28575">
            <a:solidFill>
              <a:schemeClr val="bg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pPr algn="just" defTabSz="914400" eaLnBrk="0" fontAlgn="base" hangingPunct="0">
              <a:lnSpc>
                <a:spcPts val="2300"/>
              </a:lnSpc>
              <a:spcBef>
                <a:spcPct val="0"/>
              </a:spcBef>
              <a:spcAft>
                <a:spcPct val="0"/>
              </a:spcAft>
              <a:buClr>
                <a:srgbClr val="FFFFFF"/>
              </a:buClr>
            </a:pPr>
            <a:endParaRPr kumimoji="1" lang="en-GB" sz="2000" b="1" smtClean="0">
              <a:solidFill>
                <a:srgbClr val="FFFFFF"/>
              </a:solidFill>
            </a:endParaRPr>
          </a:p>
        </p:txBody>
      </p:sp>
      <p:sp>
        <p:nvSpPr>
          <p:cNvPr id="17" name="Rectangle 23"/>
          <p:cNvSpPr>
            <a:spLocks noChangeArrowheads="1"/>
          </p:cNvSpPr>
          <p:nvPr/>
        </p:nvSpPr>
        <p:spPr bwMode="auto">
          <a:xfrm>
            <a:off x="1662545" y="2269974"/>
            <a:ext cx="4572003" cy="128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eaLnBrk="1" hangingPunct="1">
              <a:lnSpc>
                <a:spcPct val="90000"/>
              </a:lnSpc>
              <a:spcBef>
                <a:spcPct val="30000"/>
              </a:spcBef>
              <a:spcAft>
                <a:spcPct val="30000"/>
              </a:spcAft>
              <a:buClr>
                <a:srgbClr val="000000"/>
              </a:buClr>
            </a:pPr>
            <a:endParaRPr lang="fr-FR" altLang="en-US" b="0" dirty="0">
              <a:solidFill>
                <a:srgbClr val="000090"/>
              </a:solidFill>
            </a:endParaRPr>
          </a:p>
        </p:txBody>
      </p:sp>
      <p:grpSp>
        <p:nvGrpSpPr>
          <p:cNvPr id="2" name="Group 1"/>
          <p:cNvGrpSpPr/>
          <p:nvPr/>
        </p:nvGrpSpPr>
        <p:grpSpPr>
          <a:xfrm>
            <a:off x="1648442" y="2246228"/>
            <a:ext cx="2721222" cy="1899175"/>
            <a:chOff x="6168097" y="2962276"/>
            <a:chExt cx="2880320" cy="2010212"/>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8097" y="2962276"/>
              <a:ext cx="2880320" cy="2010212"/>
            </a:xfrm>
            <a:prstGeom prst="rect">
              <a:avLst/>
            </a:prstGeom>
          </p:spPr>
        </p:pic>
        <p:sp>
          <p:nvSpPr>
            <p:cNvPr id="18" name="Line 6"/>
            <p:cNvSpPr>
              <a:spLocks noChangeShapeType="1"/>
            </p:cNvSpPr>
            <p:nvPr/>
          </p:nvSpPr>
          <p:spPr bwMode="auto">
            <a:xfrm flipV="1">
              <a:off x="6168097" y="3721235"/>
              <a:ext cx="2880320" cy="0"/>
            </a:xfrm>
            <a:prstGeom prst="line">
              <a:avLst/>
            </a:prstGeom>
            <a:noFill/>
            <a:ln w="28575">
              <a:solidFill>
                <a:schemeClr val="bg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tIns="0" bIns="0"/>
            <a:lstStyle/>
            <a:p>
              <a:pPr algn="just" defTabSz="914400" eaLnBrk="0" fontAlgn="base" hangingPunct="0">
                <a:lnSpc>
                  <a:spcPts val="2300"/>
                </a:lnSpc>
                <a:spcBef>
                  <a:spcPct val="0"/>
                </a:spcBef>
                <a:spcAft>
                  <a:spcPct val="0"/>
                </a:spcAft>
                <a:buClr>
                  <a:srgbClr val="FFFFFF"/>
                </a:buClr>
              </a:pPr>
              <a:endParaRPr kumimoji="1" lang="en-GB" sz="2000" b="1" smtClean="0">
                <a:solidFill>
                  <a:srgbClr val="FFFFFF"/>
                </a:solidFill>
              </a:endParaRPr>
            </a:p>
          </p:txBody>
        </p:sp>
        <p:sp>
          <p:nvSpPr>
            <p:cNvPr id="19" name="Text Box 21"/>
            <p:cNvSpPr txBox="1">
              <a:spLocks noChangeArrowheads="1"/>
            </p:cNvSpPr>
            <p:nvPr/>
          </p:nvSpPr>
          <p:spPr bwMode="auto">
            <a:xfrm>
              <a:off x="6843172" y="3719809"/>
              <a:ext cx="1350150" cy="523220"/>
            </a:xfrm>
            <a:prstGeom prst="rect">
              <a:avLst/>
            </a:prstGeom>
            <a:noFill/>
            <a:ln>
              <a:noFill/>
            </a:ln>
            <a:effectLst/>
            <a:extLst/>
          </p:spPr>
          <p:txBody>
            <a:bodyPr wrap="square">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a:lnSpc>
                  <a:spcPct val="100000"/>
                </a:lnSpc>
                <a:spcBef>
                  <a:spcPct val="50000"/>
                </a:spcBef>
                <a:buClrTx/>
              </a:pPr>
              <a:r>
                <a:rPr kumimoji="0" lang="fr-FR" altLang="en-US" sz="2800" dirty="0" smtClean="0">
                  <a:solidFill>
                    <a:schemeClr val="bg1"/>
                  </a:solidFill>
                </a:rPr>
                <a:t>~8 m</a:t>
              </a:r>
              <a:endParaRPr kumimoji="0" lang="fr-FR" altLang="en-US" sz="2800" dirty="0">
                <a:solidFill>
                  <a:schemeClr val="bg1"/>
                </a:solidFill>
                <a:latin typeface="Century Gothic" pitchFamily="34" charset="0"/>
              </a:endParaRPr>
            </a:p>
          </p:txBody>
        </p:sp>
      </p:grpSp>
      <p:sp>
        <p:nvSpPr>
          <p:cNvPr id="20" name="Rectangle 23"/>
          <p:cNvSpPr>
            <a:spLocks noChangeArrowheads="1"/>
          </p:cNvSpPr>
          <p:nvPr/>
        </p:nvSpPr>
        <p:spPr bwMode="auto">
          <a:xfrm>
            <a:off x="1925949" y="4357861"/>
            <a:ext cx="7123051" cy="475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8" tIns="45709" rIns="91418" bIns="45709"/>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eaLnBrk="1" hangingPunct="1">
              <a:lnSpc>
                <a:spcPct val="90000"/>
              </a:lnSpc>
              <a:spcBef>
                <a:spcPct val="30000"/>
              </a:spcBef>
              <a:spcAft>
                <a:spcPct val="30000"/>
              </a:spcAft>
              <a:buClr>
                <a:srgbClr val="000000"/>
              </a:buClr>
            </a:pPr>
            <a:r>
              <a:rPr lang="fr-FR" altLang="en-US" b="0" dirty="0" err="1" smtClean="0">
                <a:solidFill>
                  <a:srgbClr val="FF0000"/>
                </a:solidFill>
              </a:rPr>
              <a:t>Superconducting</a:t>
            </a:r>
            <a:r>
              <a:rPr lang="fr-FR" altLang="en-US" b="0" dirty="0" smtClean="0">
                <a:solidFill>
                  <a:srgbClr val="FF0000"/>
                </a:solidFill>
              </a:rPr>
              <a:t> </a:t>
            </a:r>
            <a:r>
              <a:rPr lang="fr-FR" altLang="en-US" b="0" dirty="0" err="1" smtClean="0">
                <a:solidFill>
                  <a:srgbClr val="FF0000"/>
                </a:solidFill>
              </a:rPr>
              <a:t>devices</a:t>
            </a:r>
            <a:r>
              <a:rPr lang="fr-FR" altLang="en-US" b="0" dirty="0" smtClean="0">
                <a:solidFill>
                  <a:srgbClr val="FF0000"/>
                </a:solidFill>
              </a:rPr>
              <a:t> operating or </a:t>
            </a:r>
            <a:r>
              <a:rPr lang="fr-FR" altLang="en-US" b="0" dirty="0" err="1" smtClean="0">
                <a:solidFill>
                  <a:srgbClr val="FF0000"/>
                </a:solidFill>
              </a:rPr>
              <a:t>planned</a:t>
            </a:r>
            <a:r>
              <a:rPr lang="fr-FR" altLang="en-US" b="0" dirty="0" smtClean="0">
                <a:solidFill>
                  <a:srgbClr val="FF0000"/>
                </a:solidFill>
              </a:rPr>
              <a:t> in Asia/</a:t>
            </a:r>
            <a:r>
              <a:rPr lang="fr-FR" altLang="en-US" b="0" dirty="0" err="1" smtClean="0">
                <a:solidFill>
                  <a:srgbClr val="FF0000"/>
                </a:solidFill>
              </a:rPr>
              <a:t>India</a:t>
            </a:r>
            <a:endParaRPr lang="fr-FR" altLang="en-US" b="0" dirty="0">
              <a:solidFill>
                <a:srgbClr val="FF0000"/>
              </a:solidFill>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2000"/>
          <a:stretch/>
        </p:blipFill>
        <p:spPr>
          <a:xfrm>
            <a:off x="1710047" y="5225101"/>
            <a:ext cx="1828728" cy="1378476"/>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4758"/>
          <a:stretch/>
        </p:blipFill>
        <p:spPr>
          <a:xfrm>
            <a:off x="3574472" y="5219763"/>
            <a:ext cx="1747937" cy="13709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5835" y="5248852"/>
            <a:ext cx="1820819" cy="1365614"/>
          </a:xfrm>
          <a:prstGeom prst="rect">
            <a:avLst/>
          </a:prstGeom>
        </p:spPr>
      </p:pic>
      <p:sp>
        <p:nvSpPr>
          <p:cNvPr id="28" name="Text Box 10"/>
          <p:cNvSpPr txBox="1">
            <a:spLocks noChangeArrowheads="1"/>
          </p:cNvSpPr>
          <p:nvPr/>
        </p:nvSpPr>
        <p:spPr bwMode="auto">
          <a:xfrm>
            <a:off x="1520695" y="4827151"/>
            <a:ext cx="2113084"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defTabSz="914400" eaLnBrk="0" fontAlgn="base" hangingPunct="0">
              <a:lnSpc>
                <a:spcPts val="2300"/>
              </a:lnSpc>
              <a:spcBef>
                <a:spcPct val="0"/>
              </a:spcBef>
              <a:spcAft>
                <a:spcPct val="0"/>
              </a:spcAft>
              <a:buClr>
                <a:srgbClr val="FFFFFF"/>
              </a:buClr>
            </a:pPr>
            <a:r>
              <a:rPr lang="fr-FR" altLang="en-US" b="0" dirty="0" smtClean="0">
                <a:solidFill>
                  <a:srgbClr val="000000"/>
                </a:solidFill>
              </a:rPr>
              <a:t>EAST, China</a:t>
            </a:r>
          </a:p>
        </p:txBody>
      </p:sp>
      <p:sp>
        <p:nvSpPr>
          <p:cNvPr id="29" name="Text Box 10"/>
          <p:cNvSpPr txBox="1">
            <a:spLocks noChangeArrowheads="1"/>
          </p:cNvSpPr>
          <p:nvPr/>
        </p:nvSpPr>
        <p:spPr bwMode="auto">
          <a:xfrm>
            <a:off x="3431898" y="4850901"/>
            <a:ext cx="2230529"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defTabSz="914400" eaLnBrk="0" fontAlgn="base" hangingPunct="0">
              <a:lnSpc>
                <a:spcPts val="2300"/>
              </a:lnSpc>
              <a:spcBef>
                <a:spcPct val="0"/>
              </a:spcBef>
              <a:spcAft>
                <a:spcPct val="0"/>
              </a:spcAft>
              <a:buClr>
                <a:srgbClr val="FFFFFF"/>
              </a:buClr>
            </a:pPr>
            <a:r>
              <a:rPr lang="fr-FR" altLang="en-US" b="0" dirty="0" smtClean="0">
                <a:solidFill>
                  <a:srgbClr val="000000"/>
                </a:solidFill>
              </a:rPr>
              <a:t>KSTAR, S. </a:t>
            </a:r>
            <a:r>
              <a:rPr lang="fr-FR" altLang="en-US" b="0" dirty="0" err="1" smtClean="0">
                <a:solidFill>
                  <a:srgbClr val="000000"/>
                </a:solidFill>
              </a:rPr>
              <a:t>Korea</a:t>
            </a:r>
            <a:endParaRPr lang="fr-FR" altLang="en-US" b="0" dirty="0" smtClean="0">
              <a:solidFill>
                <a:srgbClr val="000000"/>
              </a:solidFill>
            </a:endParaRPr>
          </a:p>
        </p:txBody>
      </p:sp>
      <p:sp>
        <p:nvSpPr>
          <p:cNvPr id="30" name="Text Box 10"/>
          <p:cNvSpPr txBox="1">
            <a:spLocks noChangeArrowheads="1"/>
          </p:cNvSpPr>
          <p:nvPr/>
        </p:nvSpPr>
        <p:spPr bwMode="auto">
          <a:xfrm>
            <a:off x="5387628" y="4862777"/>
            <a:ext cx="1858390"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defTabSz="914400" eaLnBrk="0" fontAlgn="base" hangingPunct="0">
              <a:lnSpc>
                <a:spcPts val="2300"/>
              </a:lnSpc>
              <a:spcBef>
                <a:spcPct val="0"/>
              </a:spcBef>
              <a:spcAft>
                <a:spcPct val="0"/>
              </a:spcAft>
              <a:buClr>
                <a:srgbClr val="FFFFFF"/>
              </a:buClr>
            </a:pPr>
            <a:r>
              <a:rPr lang="fr-FR" altLang="en-US" b="0" dirty="0" smtClean="0">
                <a:solidFill>
                  <a:srgbClr val="000000"/>
                </a:solidFill>
              </a:rPr>
              <a:t>SST-1, </a:t>
            </a:r>
            <a:r>
              <a:rPr lang="fr-FR" altLang="en-US" b="0" dirty="0" err="1" smtClean="0">
                <a:solidFill>
                  <a:srgbClr val="000000"/>
                </a:solidFill>
              </a:rPr>
              <a:t>India</a:t>
            </a:r>
            <a:endParaRPr lang="fr-FR" altLang="en-US" b="0" dirty="0" smtClean="0">
              <a:solidFill>
                <a:srgbClr val="000000"/>
              </a:solidFill>
            </a:endParaRPr>
          </a:p>
        </p:txBody>
      </p:sp>
      <p:sp>
        <p:nvSpPr>
          <p:cNvPr id="31" name="Text Box 10"/>
          <p:cNvSpPr txBox="1">
            <a:spLocks noChangeArrowheads="1"/>
          </p:cNvSpPr>
          <p:nvPr/>
        </p:nvSpPr>
        <p:spPr bwMode="auto">
          <a:xfrm>
            <a:off x="6935191" y="4888466"/>
            <a:ext cx="2338859"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defTabSz="914400" eaLnBrk="0" fontAlgn="base" hangingPunct="0">
              <a:lnSpc>
                <a:spcPts val="2300"/>
              </a:lnSpc>
              <a:spcBef>
                <a:spcPct val="0"/>
              </a:spcBef>
              <a:spcAft>
                <a:spcPct val="0"/>
              </a:spcAft>
              <a:buClr>
                <a:srgbClr val="FFFFFF"/>
              </a:buClr>
            </a:pPr>
            <a:r>
              <a:rPr lang="fr-FR" altLang="en-US" b="0" dirty="0" smtClean="0">
                <a:solidFill>
                  <a:srgbClr val="000000"/>
                </a:solidFill>
              </a:rPr>
              <a:t>JT60-SA, </a:t>
            </a:r>
            <a:r>
              <a:rPr lang="fr-FR" altLang="en-US" b="0" dirty="0" err="1" smtClean="0">
                <a:solidFill>
                  <a:srgbClr val="000000"/>
                </a:solidFill>
              </a:rPr>
              <a:t>Japan</a:t>
            </a:r>
            <a:endParaRPr lang="fr-FR" altLang="en-US" b="0" dirty="0" smtClean="0">
              <a:solidFill>
                <a:srgbClr val="000000"/>
              </a:solidFill>
            </a:endParaRPr>
          </a:p>
        </p:txBody>
      </p:sp>
      <p:sp>
        <p:nvSpPr>
          <p:cNvPr id="25" name="Text Box 10"/>
          <p:cNvSpPr txBox="1">
            <a:spLocks noChangeArrowheads="1"/>
          </p:cNvSpPr>
          <p:nvPr/>
        </p:nvSpPr>
        <p:spPr bwMode="auto">
          <a:xfrm>
            <a:off x="1443105" y="1929523"/>
            <a:ext cx="1383227"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defTabSz="914400" eaLnBrk="0" fontAlgn="base" hangingPunct="0">
              <a:lnSpc>
                <a:spcPts val="2300"/>
              </a:lnSpc>
              <a:spcBef>
                <a:spcPct val="0"/>
              </a:spcBef>
              <a:spcAft>
                <a:spcPct val="0"/>
              </a:spcAft>
              <a:buClr>
                <a:srgbClr val="FFFFFF"/>
              </a:buClr>
            </a:pPr>
            <a:r>
              <a:rPr lang="fr-FR" altLang="en-US" b="0" dirty="0" smtClean="0">
                <a:solidFill>
                  <a:srgbClr val="000000"/>
                </a:solidFill>
              </a:rPr>
              <a:t>JET, EU</a:t>
            </a:r>
          </a:p>
        </p:txBody>
      </p:sp>
      <p:sp>
        <p:nvSpPr>
          <p:cNvPr id="32" name="Title 1"/>
          <p:cNvSpPr>
            <a:spLocks noGrp="1"/>
          </p:cNvSpPr>
          <p:nvPr>
            <p:ph type="title"/>
          </p:nvPr>
        </p:nvSpPr>
        <p:spPr>
          <a:xfrm>
            <a:off x="1763097" y="71250"/>
            <a:ext cx="7216775" cy="546265"/>
          </a:xfrm>
        </p:spPr>
        <p:txBody>
          <a:bodyPr/>
          <a:lstStyle/>
          <a:p>
            <a:r>
              <a:rPr lang="en-GB" altLang="en-US" dirty="0"/>
              <a:t>Priorities for future </a:t>
            </a:r>
            <a:r>
              <a:rPr lang="en-GB" altLang="en-US" dirty="0" smtClean="0"/>
              <a:t>work</a:t>
            </a:r>
            <a:endParaRPr lang="en-US" altLang="en-US" dirty="0" smtClean="0"/>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6591" y="5308270"/>
            <a:ext cx="558734" cy="372257"/>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5892" y="5259780"/>
            <a:ext cx="571703" cy="381135"/>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4586" y="5248892"/>
            <a:ext cx="569107" cy="379701"/>
          </a:xfrm>
          <a:prstGeom prst="rect">
            <a:avLst/>
          </a:prstGeom>
        </p:spPr>
      </p:pic>
      <p:pic>
        <p:nvPicPr>
          <p:cNvPr id="3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2372" y="5284521"/>
            <a:ext cx="577248" cy="3562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38875" y="2297005"/>
            <a:ext cx="562410" cy="374940"/>
          </a:xfrm>
          <a:prstGeom prst="rect">
            <a:avLst/>
          </a:prstGeom>
        </p:spPr>
      </p:pic>
      <p:pic>
        <p:nvPicPr>
          <p:cNvPr id="38" name="Picture 14" descr="C:\Users\dnborba\Pictures\diii-d-tokamak-inside-512x28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88449" y="2225904"/>
            <a:ext cx="1661191" cy="93442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rotWithShape="1">
          <a:blip r:embed="rId14" cstate="print">
            <a:extLst>
              <a:ext uri="{28A0092B-C50C-407E-A947-70E740481C1C}">
                <a14:useLocalDpi xmlns:a14="http://schemas.microsoft.com/office/drawing/2010/main" val="0"/>
              </a:ext>
            </a:extLst>
          </a:blip>
          <a:srcRect l="-10995" t="-2829" r="-2539" b="2829"/>
          <a:stretch/>
        </p:blipFill>
        <p:spPr>
          <a:xfrm>
            <a:off x="7994624" y="2242092"/>
            <a:ext cx="579360" cy="305130"/>
          </a:xfrm>
          <a:prstGeom prst="rect">
            <a:avLst/>
          </a:prstGeom>
        </p:spPr>
      </p:pic>
      <p:sp>
        <p:nvSpPr>
          <p:cNvPr id="40" name="Text Box 10"/>
          <p:cNvSpPr txBox="1">
            <a:spLocks noChangeArrowheads="1"/>
          </p:cNvSpPr>
          <p:nvPr/>
        </p:nvSpPr>
        <p:spPr bwMode="auto">
          <a:xfrm>
            <a:off x="7086309" y="1856295"/>
            <a:ext cx="1570803"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defTabSz="914400" eaLnBrk="0" fontAlgn="base" hangingPunct="0">
              <a:lnSpc>
                <a:spcPts val="2300"/>
              </a:lnSpc>
              <a:spcBef>
                <a:spcPct val="0"/>
              </a:spcBef>
              <a:spcAft>
                <a:spcPct val="0"/>
              </a:spcAft>
              <a:buClr>
                <a:srgbClr val="FFFFFF"/>
              </a:buClr>
            </a:pPr>
            <a:r>
              <a:rPr lang="fr-FR" altLang="en-US" b="0" dirty="0" smtClean="0">
                <a:solidFill>
                  <a:srgbClr val="000000"/>
                </a:solidFill>
              </a:rPr>
              <a:t>DIII-D, US</a:t>
            </a:r>
          </a:p>
        </p:txBody>
      </p:sp>
      <p:sp>
        <p:nvSpPr>
          <p:cNvPr id="41" name="Text Box 10"/>
          <p:cNvSpPr txBox="1">
            <a:spLocks noChangeArrowheads="1"/>
          </p:cNvSpPr>
          <p:nvPr/>
        </p:nvSpPr>
        <p:spPr bwMode="auto">
          <a:xfrm>
            <a:off x="4704860" y="1854317"/>
            <a:ext cx="1969072"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ctr" defTabSz="914400" eaLnBrk="0" fontAlgn="base" hangingPunct="0">
              <a:lnSpc>
                <a:spcPts val="2300"/>
              </a:lnSpc>
              <a:spcBef>
                <a:spcPct val="0"/>
              </a:spcBef>
              <a:spcAft>
                <a:spcPct val="0"/>
              </a:spcAft>
              <a:buClr>
                <a:srgbClr val="FFFFFF"/>
              </a:buClr>
            </a:pPr>
            <a:r>
              <a:rPr lang="fr-FR" altLang="en-US" b="0" dirty="0" smtClean="0">
                <a:solidFill>
                  <a:srgbClr val="000000"/>
                </a:solidFill>
              </a:rPr>
              <a:t>ASDEX-U, EU</a:t>
            </a:r>
          </a:p>
        </p:txBody>
      </p:sp>
      <p:pic>
        <p:nvPicPr>
          <p:cNvPr id="42" name="Picture 13" descr="C:\Users\dnborba\Pictures\article_15D.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7006" y="2211702"/>
            <a:ext cx="1735485" cy="9590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93201" y="2235653"/>
            <a:ext cx="562410" cy="374940"/>
          </a:xfrm>
          <a:prstGeom prst="rect">
            <a:avLst/>
          </a:prstGeom>
        </p:spPr>
      </p:pic>
      <p:pic>
        <p:nvPicPr>
          <p:cNvPr id="44" name="Picture 43"/>
          <p:cNvPicPr>
            <a:picLocks noChangeAspect="1"/>
          </p:cNvPicPr>
          <p:nvPr/>
        </p:nvPicPr>
        <p:blipFill rotWithShape="1">
          <a:blip r:embed="rId16"/>
          <a:srcRect t="59763" b="-2029"/>
          <a:stretch/>
        </p:blipFill>
        <p:spPr>
          <a:xfrm>
            <a:off x="4411694" y="3526970"/>
            <a:ext cx="1003467" cy="742209"/>
          </a:xfrm>
          <a:prstGeom prst="rect">
            <a:avLst/>
          </a:prstGeom>
          <a:ln>
            <a:solidFill>
              <a:schemeClr val="tx1"/>
            </a:solidFill>
          </a:ln>
        </p:spPr>
      </p:pic>
      <p:pic>
        <p:nvPicPr>
          <p:cNvPr id="45" name="Picture 15" descr="C:\Users\dnborba\Pictures\TCV.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868" t="43299" r="14268"/>
          <a:stretch/>
        </p:blipFill>
        <p:spPr bwMode="auto">
          <a:xfrm>
            <a:off x="5500289" y="3503220"/>
            <a:ext cx="1161782" cy="74645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https://www.euro-fusion.org/wpcms/wp-content/uploads/2011/07/article_09B.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50841"/>
          <a:stretch/>
        </p:blipFill>
        <p:spPr bwMode="auto">
          <a:xfrm>
            <a:off x="6745196" y="3503220"/>
            <a:ext cx="1163782" cy="719939"/>
          </a:xfrm>
          <a:prstGeom prst="rect">
            <a:avLst/>
          </a:prstGeom>
          <a:noFill/>
          <a:extLst>
            <a:ext uri="{909E8E84-426E-40DD-AFC4-6F175D3DCCD1}">
              <a14:hiddenFill xmlns:a14="http://schemas.microsoft.com/office/drawing/2010/main">
                <a:solidFill>
                  <a:srgbClr val="FFFFFF"/>
                </a:solidFill>
              </a14:hiddenFill>
            </a:ext>
          </a:extLst>
        </p:spPr>
      </p:pic>
      <p:sp>
        <p:nvSpPr>
          <p:cNvPr id="47" name="Text Box 10"/>
          <p:cNvSpPr txBox="1">
            <a:spLocks noChangeArrowheads="1"/>
          </p:cNvSpPr>
          <p:nvPr/>
        </p:nvSpPr>
        <p:spPr bwMode="auto">
          <a:xfrm>
            <a:off x="4332444" y="3210127"/>
            <a:ext cx="4942185" cy="29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tIns="0" bIns="0">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defTabSz="914400" eaLnBrk="0" fontAlgn="base" hangingPunct="0">
              <a:lnSpc>
                <a:spcPts val="2300"/>
              </a:lnSpc>
              <a:spcBef>
                <a:spcPct val="0"/>
              </a:spcBef>
              <a:spcAft>
                <a:spcPct val="0"/>
              </a:spcAft>
              <a:buClr>
                <a:srgbClr val="FFFFFF"/>
              </a:buClr>
            </a:pPr>
            <a:r>
              <a:rPr lang="fr-FR" altLang="en-US" sz="1400" b="0" dirty="0" smtClean="0">
                <a:solidFill>
                  <a:srgbClr val="000000"/>
                </a:solidFill>
              </a:rPr>
              <a:t>NSTX, US      TCV, EU           MAST, EU        CMOD, US</a:t>
            </a:r>
          </a:p>
        </p:txBody>
      </p:sp>
      <p:pic>
        <p:nvPicPr>
          <p:cNvPr id="2050" name="Picture 2" descr="C:\Users\dnborba\Pictures\images.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80982" y="3505788"/>
            <a:ext cx="995385" cy="74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8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8" grpId="0"/>
      <p:bldP spid="29" grpId="0"/>
      <p:bldP spid="30" grpId="0"/>
      <p:bldP spid="31" grpId="0"/>
      <p:bldP spid="25" grpId="0"/>
      <p:bldP spid="40" grpId="0"/>
      <p:bldP spid="41"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555668" y="546283"/>
            <a:ext cx="7588332" cy="752475"/>
          </a:xfrm>
          <a:prstGeom prst="rect">
            <a:avLst/>
          </a:prstGeom>
          <a:noFill/>
          <a:ln w="9525">
            <a:noFill/>
            <a:miter lim="800000"/>
            <a:headEnd/>
            <a:tailEnd/>
          </a:ln>
        </p:spPr>
        <p:txBody>
          <a:bodyPr anchor="ctr">
            <a:prstTxWarp prst="textNoShape">
              <a:avLst/>
            </a:prstTxWarp>
          </a:bodyPr>
          <a:lstStyle/>
          <a:p>
            <a:pPr algn="ctr"/>
            <a:r>
              <a:rPr lang="en-US" sz="2800" b="1" dirty="0" smtClean="0">
                <a:solidFill>
                  <a:srgbClr val="000090"/>
                </a:solidFill>
                <a:latin typeface="Arial"/>
                <a:cs typeface="Arial"/>
              </a:rPr>
              <a:t>Fusion gain and the ITER tokamak</a:t>
            </a:r>
            <a:endParaRPr lang="en-GB" sz="2800" b="1" dirty="0">
              <a:solidFill>
                <a:srgbClr val="000090"/>
              </a:solidFill>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27944881"/>
              </p:ext>
            </p:extLst>
          </p:nvPr>
        </p:nvGraphicFramePr>
        <p:xfrm>
          <a:off x="1713207" y="2118847"/>
          <a:ext cx="2217525" cy="864228"/>
        </p:xfrm>
        <a:graphic>
          <a:graphicData uri="http://schemas.openxmlformats.org/presentationml/2006/ole">
            <mc:AlternateContent xmlns:mc="http://schemas.openxmlformats.org/markup-compatibility/2006">
              <mc:Choice xmlns:v="urn:schemas-microsoft-com:vml" Requires="v">
                <p:oleObj spid="_x0000_s1100" name="Equation" r:id="rId4" imgW="1091880" imgH="457200" progId="Equation.3">
                  <p:embed/>
                </p:oleObj>
              </mc:Choice>
              <mc:Fallback>
                <p:oleObj name="Equation" r:id="rId4" imgW="1091880" imgH="457200" progId="Equation.3">
                  <p:embed/>
                  <p:pic>
                    <p:nvPicPr>
                      <p:cNvPr id="0" name=""/>
                      <p:cNvPicPr>
                        <a:picLocks noChangeAspect="1" noChangeArrowheads="1"/>
                      </p:cNvPicPr>
                      <p:nvPr/>
                    </p:nvPicPr>
                    <p:blipFill>
                      <a:blip r:embed="rId5"/>
                      <a:srcRect/>
                      <a:stretch>
                        <a:fillRect/>
                      </a:stretch>
                    </p:blipFill>
                    <p:spPr bwMode="auto">
                      <a:xfrm>
                        <a:off x="1713207" y="2118847"/>
                        <a:ext cx="2217525" cy="864228"/>
                      </a:xfrm>
                      <a:prstGeom prst="rect">
                        <a:avLst/>
                      </a:prstGeom>
                      <a:solidFill>
                        <a:srgbClr val="F79646">
                          <a:alpha val="59999"/>
                        </a:srgbClr>
                      </a:solidFill>
                      <a:ln>
                        <a:noFill/>
                      </a:ln>
                    </p:spPr>
                  </p:pic>
                </p:oleObj>
              </mc:Fallback>
            </mc:AlternateContent>
          </a:graphicData>
        </a:graphic>
      </p:graphicFrame>
      <p:sp>
        <p:nvSpPr>
          <p:cNvPr id="8" name="Down Arrow 7"/>
          <p:cNvSpPr/>
          <p:nvPr/>
        </p:nvSpPr>
        <p:spPr>
          <a:xfrm>
            <a:off x="4791427" y="1874280"/>
            <a:ext cx="865991" cy="1642495"/>
          </a:xfrm>
          <a:prstGeom prst="downArrow">
            <a:avLst>
              <a:gd name="adj1" fmla="val 46433"/>
              <a:gd name="adj2" fmla="val 62945"/>
            </a:avLst>
          </a:prstGeom>
          <a:solidFill>
            <a:srgbClr val="FF0000"/>
          </a:solidFill>
          <a:ln>
            <a:noFill/>
          </a:ln>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Box 13"/>
          <p:cNvSpPr txBox="1">
            <a:spLocks noChangeArrowheads="1"/>
          </p:cNvSpPr>
          <p:nvPr/>
        </p:nvSpPr>
        <p:spPr bwMode="auto">
          <a:xfrm>
            <a:off x="1748833" y="1215615"/>
            <a:ext cx="2181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l">
              <a:lnSpc>
                <a:spcPct val="100000"/>
              </a:lnSpc>
              <a:spcBef>
                <a:spcPct val="50000"/>
              </a:spcBef>
              <a:buClrTx/>
            </a:pPr>
            <a:r>
              <a:rPr kumimoji="0" lang="fr-FR" altLang="en-US" sz="2400" b="0" dirty="0" smtClean="0">
                <a:solidFill>
                  <a:srgbClr val="000000"/>
                </a:solidFill>
              </a:rPr>
              <a:t>Fusion </a:t>
            </a:r>
            <a:r>
              <a:rPr kumimoji="0" lang="fr-FR" altLang="en-US" sz="2400" b="0" dirty="0" err="1" smtClean="0">
                <a:solidFill>
                  <a:srgbClr val="000000"/>
                </a:solidFill>
              </a:rPr>
              <a:t>energy</a:t>
            </a:r>
            <a:r>
              <a:rPr kumimoji="0" lang="fr-FR" altLang="en-US" sz="2400" b="0" dirty="0" smtClean="0">
                <a:solidFill>
                  <a:srgbClr val="000000"/>
                </a:solidFill>
              </a:rPr>
              <a:t> gain</a:t>
            </a:r>
            <a:endParaRPr kumimoji="0" lang="fr-FR" altLang="en-US" sz="2400" b="0" dirty="0">
              <a:solidFill>
                <a:srgbClr val="000000"/>
              </a:solidFill>
              <a:latin typeface="Century Gothic"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328522246"/>
              </p:ext>
            </p:extLst>
          </p:nvPr>
        </p:nvGraphicFramePr>
        <p:xfrm>
          <a:off x="1701335" y="3827612"/>
          <a:ext cx="2371901" cy="676488"/>
        </p:xfrm>
        <a:graphic>
          <a:graphicData uri="http://schemas.openxmlformats.org/presentationml/2006/ole">
            <mc:AlternateContent xmlns:mc="http://schemas.openxmlformats.org/markup-compatibility/2006">
              <mc:Choice xmlns:v="urn:schemas-microsoft-com:vml" Requires="v">
                <p:oleObj spid="_x0000_s1101" name="Equation" r:id="rId6" imgW="1409400" imgH="431640" progId="Equation.3">
                  <p:embed/>
                </p:oleObj>
              </mc:Choice>
              <mc:Fallback>
                <p:oleObj name="Equation" r:id="rId6" imgW="1409400" imgH="431640" progId="Equation.3">
                  <p:embed/>
                  <p:pic>
                    <p:nvPicPr>
                      <p:cNvPr id="0" name=""/>
                      <p:cNvPicPr>
                        <a:picLocks noChangeAspect="1" noChangeArrowheads="1"/>
                      </p:cNvPicPr>
                      <p:nvPr/>
                    </p:nvPicPr>
                    <p:blipFill>
                      <a:blip r:embed="rId7"/>
                      <a:srcRect/>
                      <a:stretch>
                        <a:fillRect/>
                      </a:stretch>
                    </p:blipFill>
                    <p:spPr bwMode="auto">
                      <a:xfrm>
                        <a:off x="1701335" y="3827612"/>
                        <a:ext cx="2371901" cy="676488"/>
                      </a:xfrm>
                      <a:prstGeom prst="rect">
                        <a:avLst/>
                      </a:prstGeom>
                      <a:solidFill>
                        <a:srgbClr val="F79646">
                          <a:alpha val="59999"/>
                        </a:srgbClr>
                      </a:solidFill>
                      <a:ln>
                        <a:noFill/>
                      </a:ln>
                    </p:spPr>
                  </p:pic>
                </p:oleObj>
              </mc:Fallback>
            </mc:AlternateContent>
          </a:graphicData>
        </a:graphic>
      </p:graphicFrame>
      <p:sp>
        <p:nvSpPr>
          <p:cNvPr id="15" name="Text Box 13"/>
          <p:cNvSpPr txBox="1">
            <a:spLocks noChangeArrowheads="1"/>
          </p:cNvSpPr>
          <p:nvPr/>
        </p:nvSpPr>
        <p:spPr bwMode="auto">
          <a:xfrm>
            <a:off x="1689456" y="3173762"/>
            <a:ext cx="26925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l">
              <a:lnSpc>
                <a:spcPct val="100000"/>
              </a:lnSpc>
              <a:spcBef>
                <a:spcPct val="50000"/>
              </a:spcBef>
              <a:buClrTx/>
            </a:pPr>
            <a:r>
              <a:rPr kumimoji="0" lang="fr-FR" altLang="en-US" sz="2400" b="0" dirty="0">
                <a:solidFill>
                  <a:srgbClr val="000000"/>
                </a:solidFill>
                <a:latin typeface="Symbol" panose="05050102010706020507" pitchFamily="18" charset="2"/>
              </a:rPr>
              <a:t>a</a:t>
            </a:r>
            <a:r>
              <a:rPr kumimoji="0" lang="fr-FR" altLang="en-US" sz="2400" b="0" dirty="0" smtClean="0">
                <a:solidFill>
                  <a:srgbClr val="000000"/>
                </a:solidFill>
              </a:rPr>
              <a:t>-</a:t>
            </a:r>
            <a:r>
              <a:rPr kumimoji="0" lang="fr-FR" altLang="en-US" sz="2400" b="0" dirty="0" err="1" smtClean="0">
                <a:solidFill>
                  <a:srgbClr val="000000"/>
                </a:solidFill>
              </a:rPr>
              <a:t>heating</a:t>
            </a:r>
            <a:r>
              <a:rPr kumimoji="0" lang="fr-FR" altLang="en-US" sz="2400" b="0" dirty="0" smtClean="0">
                <a:solidFill>
                  <a:srgbClr val="000000"/>
                </a:solidFill>
              </a:rPr>
              <a:t> fraction</a:t>
            </a:r>
            <a:endParaRPr kumimoji="0" lang="fr-FR" altLang="en-US" sz="2400" b="0" dirty="0">
              <a:solidFill>
                <a:srgbClr val="000000"/>
              </a:solidFill>
              <a:latin typeface="Century Gothic"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022766679"/>
              </p:ext>
            </p:extLst>
          </p:nvPr>
        </p:nvGraphicFramePr>
        <p:xfrm>
          <a:off x="5633773" y="1315981"/>
          <a:ext cx="3330370" cy="2221446"/>
        </p:xfrm>
        <a:graphic>
          <a:graphicData uri="http://schemas.openxmlformats.org/drawingml/2006/table">
            <a:tbl>
              <a:tblPr firstRow="1" bandRow="1">
                <a:tableStyleId>{2D5ABB26-0587-4C30-8999-92F81FD0307C}</a:tableStyleId>
              </a:tblPr>
              <a:tblGrid>
                <a:gridCol w="1845205"/>
                <a:gridCol w="1485165"/>
              </a:tblGrid>
              <a:tr h="450050">
                <a:tc>
                  <a:txBody>
                    <a:bodyPr/>
                    <a:lstStyle/>
                    <a:p>
                      <a:pPr algn="l"/>
                      <a:r>
                        <a:rPr lang="en-US" b="1" dirty="0" smtClean="0">
                          <a:solidFill>
                            <a:srgbClr val="000090"/>
                          </a:solidFill>
                          <a:latin typeface="Arial" panose="020B0604020202020204" pitchFamily="34" charset="0"/>
                          <a:cs typeface="Arial" panose="020B0604020202020204" pitchFamily="34" charset="0"/>
                        </a:rPr>
                        <a:t>Q = 1</a:t>
                      </a:r>
                      <a:endParaRPr lang="en-US" b="1" dirty="0">
                        <a:solidFill>
                          <a:srgbClr val="000090"/>
                        </a:solidFill>
                        <a:latin typeface="Arial" panose="020B0604020202020204" pitchFamily="34" charset="0"/>
                        <a:cs typeface="Arial" panose="020B0604020202020204" pitchFamily="34" charset="0"/>
                      </a:endParaRPr>
                    </a:p>
                  </a:txBody>
                  <a:tcPr/>
                </a:tc>
                <a:tc>
                  <a:txBody>
                    <a:bodyPr/>
                    <a:lstStyle/>
                    <a:p>
                      <a:pPr algn="l"/>
                      <a:r>
                        <a:rPr lang="en-US" b="1" dirty="0" smtClean="0">
                          <a:solidFill>
                            <a:srgbClr val="000090"/>
                          </a:solidFill>
                          <a:latin typeface="Arial" panose="020B0604020202020204" pitchFamily="34" charset="0"/>
                          <a:cs typeface="Arial" panose="020B0604020202020204" pitchFamily="34" charset="0"/>
                        </a:rPr>
                        <a:t>f</a:t>
                      </a:r>
                      <a:r>
                        <a:rPr lang="en-US" b="1" baseline="-25000" dirty="0" smtClean="0">
                          <a:solidFill>
                            <a:srgbClr val="000090"/>
                          </a:solidFill>
                          <a:latin typeface="Symbol" panose="05050102010706020507" pitchFamily="18" charset="2"/>
                          <a:cs typeface="Arial" panose="020B0604020202020204" pitchFamily="34" charset="0"/>
                        </a:rPr>
                        <a:t>a</a:t>
                      </a:r>
                      <a:r>
                        <a:rPr lang="en-US" b="1" baseline="0" dirty="0" smtClean="0">
                          <a:solidFill>
                            <a:srgbClr val="000090"/>
                          </a:solidFill>
                          <a:latin typeface="Arial" panose="020B0604020202020204" pitchFamily="34" charset="0"/>
                          <a:cs typeface="Arial" panose="020B0604020202020204" pitchFamily="34" charset="0"/>
                        </a:rPr>
                        <a:t> = 17%</a:t>
                      </a:r>
                      <a:endParaRPr lang="en-US" b="1" dirty="0">
                        <a:solidFill>
                          <a:srgbClr val="000090"/>
                        </a:solidFill>
                        <a:latin typeface="Arial" panose="020B0604020202020204" pitchFamily="34" charset="0"/>
                        <a:cs typeface="Arial" panose="020B0604020202020204" pitchFamily="34" charset="0"/>
                      </a:endParaRPr>
                    </a:p>
                  </a:txBody>
                  <a:tcPr/>
                </a:tc>
              </a:tr>
              <a:tr h="500456">
                <a:tc>
                  <a:txBody>
                    <a:bodyPr/>
                    <a:lstStyle/>
                    <a:p>
                      <a:pPr algn="l"/>
                      <a:r>
                        <a:rPr lang="en-US" b="1" dirty="0" smtClean="0">
                          <a:solidFill>
                            <a:srgbClr val="000090"/>
                          </a:solidFill>
                          <a:latin typeface="Arial" panose="020B0604020202020204" pitchFamily="34" charset="0"/>
                          <a:cs typeface="Arial" panose="020B0604020202020204" pitchFamily="34" charset="0"/>
                        </a:rPr>
                        <a:t>Q = 5</a:t>
                      </a:r>
                      <a:endParaRPr lang="en-US" b="1" dirty="0">
                        <a:solidFill>
                          <a:srgbClr val="000090"/>
                        </a:solidFill>
                        <a:latin typeface="Arial" panose="020B0604020202020204" pitchFamily="34" charset="0"/>
                        <a:cs typeface="Arial" panose="020B0604020202020204" pitchFamily="34" charset="0"/>
                      </a:endParaRPr>
                    </a:p>
                  </a:txBody>
                  <a:tcPr/>
                </a:tc>
                <a:tc>
                  <a:txBody>
                    <a:bodyPr/>
                    <a:lstStyle/>
                    <a:p>
                      <a:pPr algn="l"/>
                      <a:r>
                        <a:rPr lang="en-US" b="1" dirty="0" smtClean="0">
                          <a:solidFill>
                            <a:srgbClr val="000090"/>
                          </a:solidFill>
                          <a:latin typeface="Arial" panose="020B0604020202020204" pitchFamily="34" charset="0"/>
                          <a:cs typeface="Arial" panose="020B0604020202020204" pitchFamily="34" charset="0"/>
                        </a:rPr>
                        <a:t>f</a:t>
                      </a:r>
                      <a:r>
                        <a:rPr lang="en-US" b="1" baseline="-25000" dirty="0" smtClean="0">
                          <a:solidFill>
                            <a:srgbClr val="000090"/>
                          </a:solidFill>
                          <a:latin typeface="Symbol" panose="05050102010706020507" pitchFamily="18" charset="2"/>
                          <a:cs typeface="Arial" panose="020B0604020202020204" pitchFamily="34" charset="0"/>
                        </a:rPr>
                        <a:t>a</a:t>
                      </a:r>
                      <a:r>
                        <a:rPr lang="en-US" b="1" baseline="0" dirty="0" smtClean="0">
                          <a:solidFill>
                            <a:srgbClr val="000090"/>
                          </a:solidFill>
                          <a:latin typeface="Arial" panose="020B0604020202020204" pitchFamily="34" charset="0"/>
                          <a:cs typeface="Arial" panose="020B0604020202020204" pitchFamily="34" charset="0"/>
                        </a:rPr>
                        <a:t> = 50%</a:t>
                      </a:r>
                      <a:endParaRPr lang="en-US" b="1" dirty="0">
                        <a:solidFill>
                          <a:srgbClr val="000090"/>
                        </a:solidFill>
                        <a:latin typeface="Arial" panose="020B0604020202020204" pitchFamily="34" charset="0"/>
                        <a:cs typeface="Arial" panose="020B0604020202020204" pitchFamily="34" charset="0"/>
                      </a:endParaRPr>
                    </a:p>
                  </a:txBody>
                  <a:tcPr/>
                </a:tc>
              </a:tr>
              <a:tr h="450050">
                <a:tc>
                  <a:txBody>
                    <a:bodyPr/>
                    <a:lstStyle/>
                    <a:p>
                      <a:pPr algn="l"/>
                      <a:r>
                        <a:rPr lang="en-US" b="1" dirty="0" smtClean="0">
                          <a:solidFill>
                            <a:srgbClr val="000090"/>
                          </a:solidFill>
                          <a:latin typeface="Arial" panose="020B0604020202020204" pitchFamily="34" charset="0"/>
                          <a:cs typeface="Arial" panose="020B0604020202020204" pitchFamily="34" charset="0"/>
                        </a:rPr>
                        <a:t>Q = 10</a:t>
                      </a:r>
                      <a:endParaRPr lang="en-US" b="1" dirty="0">
                        <a:solidFill>
                          <a:srgbClr val="000090"/>
                        </a:solidFill>
                        <a:latin typeface="Arial" panose="020B0604020202020204" pitchFamily="34" charset="0"/>
                        <a:cs typeface="Arial" panose="020B0604020202020204" pitchFamily="34" charset="0"/>
                      </a:endParaRPr>
                    </a:p>
                  </a:txBody>
                  <a:tcPr/>
                </a:tc>
                <a:tc>
                  <a:txBody>
                    <a:bodyPr/>
                    <a:lstStyle/>
                    <a:p>
                      <a:pPr algn="l"/>
                      <a:r>
                        <a:rPr lang="en-US" b="1" dirty="0" smtClean="0">
                          <a:solidFill>
                            <a:srgbClr val="000090"/>
                          </a:solidFill>
                          <a:latin typeface="Arial" panose="020B0604020202020204" pitchFamily="34" charset="0"/>
                          <a:cs typeface="Arial" panose="020B0604020202020204" pitchFamily="34" charset="0"/>
                        </a:rPr>
                        <a:t>f</a:t>
                      </a:r>
                      <a:r>
                        <a:rPr lang="en-US" b="1" baseline="-25000" dirty="0" smtClean="0">
                          <a:solidFill>
                            <a:srgbClr val="000090"/>
                          </a:solidFill>
                          <a:latin typeface="Symbol" panose="05050102010706020507" pitchFamily="18" charset="2"/>
                          <a:cs typeface="Arial" panose="020B0604020202020204" pitchFamily="34" charset="0"/>
                        </a:rPr>
                        <a:t>a</a:t>
                      </a:r>
                      <a:r>
                        <a:rPr lang="en-US" b="1" baseline="0" dirty="0" smtClean="0">
                          <a:solidFill>
                            <a:srgbClr val="000090"/>
                          </a:solidFill>
                          <a:latin typeface="Arial" panose="020B0604020202020204" pitchFamily="34" charset="0"/>
                          <a:cs typeface="Arial" panose="020B0604020202020204" pitchFamily="34" charset="0"/>
                        </a:rPr>
                        <a:t> = 67%</a:t>
                      </a:r>
                      <a:endParaRPr lang="en-US" b="1" dirty="0">
                        <a:solidFill>
                          <a:srgbClr val="000090"/>
                        </a:solidFill>
                        <a:latin typeface="Arial" panose="020B0604020202020204" pitchFamily="34" charset="0"/>
                        <a:cs typeface="Arial" panose="020B0604020202020204" pitchFamily="34" charset="0"/>
                      </a:endParaRPr>
                    </a:p>
                  </a:txBody>
                  <a:tcPr/>
                </a:tc>
              </a:tr>
              <a:tr h="450050">
                <a:tc>
                  <a:txBody>
                    <a:bodyPr/>
                    <a:lstStyle/>
                    <a:p>
                      <a:pPr algn="l"/>
                      <a:r>
                        <a:rPr lang="en-US" b="1" dirty="0" smtClean="0">
                          <a:solidFill>
                            <a:srgbClr val="000090"/>
                          </a:solidFill>
                          <a:latin typeface="Arial" panose="020B0604020202020204" pitchFamily="34" charset="0"/>
                          <a:cs typeface="Arial" panose="020B0604020202020204" pitchFamily="34" charset="0"/>
                        </a:rPr>
                        <a:t>Q = 20</a:t>
                      </a:r>
                      <a:endParaRPr lang="en-US" b="1" dirty="0">
                        <a:solidFill>
                          <a:srgbClr val="000090"/>
                        </a:solidFill>
                        <a:latin typeface="Arial" panose="020B0604020202020204" pitchFamily="34" charset="0"/>
                        <a:cs typeface="Arial" panose="020B0604020202020204" pitchFamily="34" charset="0"/>
                      </a:endParaRPr>
                    </a:p>
                  </a:txBody>
                  <a:tcPr/>
                </a:tc>
                <a:tc>
                  <a:txBody>
                    <a:bodyPr/>
                    <a:lstStyle/>
                    <a:p>
                      <a:pPr algn="l"/>
                      <a:r>
                        <a:rPr lang="en-US" b="1" dirty="0" smtClean="0">
                          <a:solidFill>
                            <a:srgbClr val="000090"/>
                          </a:solidFill>
                          <a:latin typeface="Arial" panose="020B0604020202020204" pitchFamily="34" charset="0"/>
                          <a:cs typeface="Arial" panose="020B0604020202020204" pitchFamily="34" charset="0"/>
                        </a:rPr>
                        <a:t>f</a:t>
                      </a:r>
                      <a:r>
                        <a:rPr lang="en-US" b="1" baseline="-25000" dirty="0" smtClean="0">
                          <a:solidFill>
                            <a:srgbClr val="000090"/>
                          </a:solidFill>
                          <a:latin typeface="Symbol" panose="05050102010706020507" pitchFamily="18" charset="2"/>
                          <a:cs typeface="Arial" panose="020B0604020202020204" pitchFamily="34" charset="0"/>
                        </a:rPr>
                        <a:t>a</a:t>
                      </a:r>
                      <a:r>
                        <a:rPr lang="en-US" b="1" baseline="0" dirty="0" smtClean="0">
                          <a:solidFill>
                            <a:srgbClr val="000090"/>
                          </a:solidFill>
                          <a:latin typeface="Arial" panose="020B0604020202020204" pitchFamily="34" charset="0"/>
                          <a:cs typeface="Arial" panose="020B0604020202020204" pitchFamily="34" charset="0"/>
                        </a:rPr>
                        <a:t> = 80%</a:t>
                      </a:r>
                      <a:endParaRPr lang="en-US" b="1" dirty="0">
                        <a:solidFill>
                          <a:srgbClr val="000090"/>
                        </a:solidFill>
                        <a:latin typeface="Arial" panose="020B0604020202020204" pitchFamily="34" charset="0"/>
                        <a:cs typeface="Arial" panose="020B0604020202020204" pitchFamily="34" charset="0"/>
                      </a:endParaRPr>
                    </a:p>
                  </a:txBody>
                  <a:tcPr/>
                </a:tc>
              </a:tr>
              <a:tr h="370840">
                <a:tc>
                  <a:txBody>
                    <a:bodyPr/>
                    <a:lstStyle/>
                    <a:p>
                      <a:pPr algn="l"/>
                      <a:r>
                        <a:rPr lang="en-US" b="1" dirty="0" smtClean="0">
                          <a:solidFill>
                            <a:srgbClr val="000090"/>
                          </a:solidFill>
                          <a:latin typeface="Arial" panose="020B0604020202020204" pitchFamily="34" charset="0"/>
                          <a:cs typeface="Arial" panose="020B0604020202020204" pitchFamily="34" charset="0"/>
                        </a:rPr>
                        <a:t>Q = </a:t>
                      </a:r>
                      <a:r>
                        <a:rPr lang="en-US" b="1" dirty="0" smtClean="0">
                          <a:solidFill>
                            <a:srgbClr val="000090"/>
                          </a:solidFill>
                          <a:latin typeface="Arial" panose="020B0604020202020204" pitchFamily="34" charset="0"/>
                          <a:cs typeface="Arial" panose="020B0604020202020204" pitchFamily="34" charset="0"/>
                          <a:sym typeface="Symbol"/>
                        </a:rPr>
                        <a:t></a:t>
                      </a:r>
                      <a:endParaRPr lang="en-US" b="1" dirty="0">
                        <a:solidFill>
                          <a:srgbClr val="000090"/>
                        </a:solidFill>
                        <a:latin typeface="Arial" panose="020B0604020202020204" pitchFamily="34" charset="0"/>
                        <a:cs typeface="Arial" panose="020B0604020202020204" pitchFamily="34" charset="0"/>
                      </a:endParaRPr>
                    </a:p>
                  </a:txBody>
                  <a:tcPr/>
                </a:tc>
                <a:tc>
                  <a:txBody>
                    <a:bodyPr/>
                    <a:lstStyle/>
                    <a:p>
                      <a:pPr algn="l"/>
                      <a:r>
                        <a:rPr lang="en-US" b="1" dirty="0" smtClean="0">
                          <a:solidFill>
                            <a:srgbClr val="000090"/>
                          </a:solidFill>
                          <a:latin typeface="Arial" panose="020B0604020202020204" pitchFamily="34" charset="0"/>
                          <a:cs typeface="Arial" panose="020B0604020202020204" pitchFamily="34" charset="0"/>
                        </a:rPr>
                        <a:t>f</a:t>
                      </a:r>
                      <a:r>
                        <a:rPr lang="en-US" b="1" baseline="-25000" dirty="0" smtClean="0">
                          <a:solidFill>
                            <a:srgbClr val="000090"/>
                          </a:solidFill>
                          <a:latin typeface="Symbol" panose="05050102010706020507" pitchFamily="18" charset="2"/>
                          <a:cs typeface="Arial" panose="020B0604020202020204" pitchFamily="34" charset="0"/>
                        </a:rPr>
                        <a:t>a</a:t>
                      </a:r>
                      <a:r>
                        <a:rPr lang="en-US" b="1" baseline="0" dirty="0" smtClean="0">
                          <a:solidFill>
                            <a:srgbClr val="000090"/>
                          </a:solidFill>
                          <a:latin typeface="Arial" panose="020B0604020202020204" pitchFamily="34" charset="0"/>
                          <a:cs typeface="Arial" panose="020B0604020202020204" pitchFamily="34" charset="0"/>
                        </a:rPr>
                        <a:t> = 100%</a:t>
                      </a:r>
                      <a:endParaRPr lang="en-US" b="1" dirty="0">
                        <a:solidFill>
                          <a:srgbClr val="000090"/>
                        </a:solidFill>
                        <a:latin typeface="Arial" panose="020B0604020202020204" pitchFamily="34" charset="0"/>
                        <a:cs typeface="Arial" panose="020B0604020202020204" pitchFamily="34" charset="0"/>
                      </a:endParaRPr>
                    </a:p>
                  </a:txBody>
                  <a:tcPr/>
                </a:tc>
              </a:tr>
            </a:tbl>
          </a:graphicData>
        </a:graphic>
      </p:graphicFrame>
      <p:cxnSp>
        <p:nvCxnSpPr>
          <p:cNvPr id="18" name="Straight Connector 17"/>
          <p:cNvCxnSpPr/>
          <p:nvPr/>
        </p:nvCxnSpPr>
        <p:spPr>
          <a:xfrm flipH="1">
            <a:off x="3536885" y="1721026"/>
            <a:ext cx="530919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2" name="Text Box 13"/>
          <p:cNvSpPr txBox="1">
            <a:spLocks noChangeArrowheads="1"/>
          </p:cNvSpPr>
          <p:nvPr/>
        </p:nvSpPr>
        <p:spPr bwMode="auto">
          <a:xfrm>
            <a:off x="4054473" y="1280458"/>
            <a:ext cx="2363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l">
              <a:buClrTx/>
            </a:pPr>
            <a:r>
              <a:rPr kumimoji="0" lang="fr-FR" altLang="en-US" sz="1800" b="0" dirty="0" smtClean="0">
                <a:solidFill>
                  <a:srgbClr val="000000"/>
                </a:solidFill>
                <a:latin typeface="Arial" panose="020B0604020202020204" pitchFamily="34" charset="0"/>
                <a:cs typeface="Arial" panose="020B0604020202020204" pitchFamily="34" charset="0"/>
              </a:rPr>
              <a:t>Break </a:t>
            </a:r>
            <a:r>
              <a:rPr kumimoji="0" lang="fr-FR" altLang="en-US" sz="1800" b="0" dirty="0" err="1" smtClean="0">
                <a:solidFill>
                  <a:srgbClr val="000000"/>
                </a:solidFill>
                <a:latin typeface="Arial" panose="020B0604020202020204" pitchFamily="34" charset="0"/>
                <a:cs typeface="Arial" panose="020B0604020202020204" pitchFamily="34" charset="0"/>
              </a:rPr>
              <a:t>even</a:t>
            </a:r>
            <a:endParaRPr kumimoji="0" lang="fr-FR" altLang="en-US" sz="1800" b="0" dirty="0">
              <a:solidFill>
                <a:srgbClr val="000000"/>
              </a:solidFill>
              <a:latin typeface="Arial" panose="020B0604020202020204" pitchFamily="34" charset="0"/>
              <a:cs typeface="Arial" panose="020B0604020202020204" pitchFamily="34" charset="0"/>
            </a:endParaRPr>
          </a:p>
        </p:txBody>
      </p:sp>
      <p:sp>
        <p:nvSpPr>
          <p:cNvPr id="23" name="Text Box 13"/>
          <p:cNvSpPr txBox="1">
            <a:spLocks noChangeArrowheads="1"/>
          </p:cNvSpPr>
          <p:nvPr/>
        </p:nvSpPr>
        <p:spPr bwMode="auto">
          <a:xfrm>
            <a:off x="3979455" y="1841932"/>
            <a:ext cx="10875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000" b="1">
                <a:solidFill>
                  <a:schemeClr val="tx1"/>
                </a:solidFill>
                <a:latin typeface="Arial" charset="0"/>
              </a:defRPr>
            </a:lvl1pPr>
            <a:lvl2pPr marL="742950" indent="-285750">
              <a:defRPr kumimoji="1" sz="2000" b="1">
                <a:solidFill>
                  <a:schemeClr val="tx1"/>
                </a:solidFill>
                <a:latin typeface="Arial" charset="0"/>
              </a:defRPr>
            </a:lvl2pPr>
            <a:lvl3pPr marL="1143000" indent="-228600">
              <a:defRPr kumimoji="1" sz="2000" b="1">
                <a:solidFill>
                  <a:schemeClr val="tx1"/>
                </a:solidFill>
                <a:latin typeface="Arial" charset="0"/>
              </a:defRPr>
            </a:lvl3pPr>
            <a:lvl4pPr marL="1600200" indent="-228600">
              <a:defRPr kumimoji="1" sz="2000" b="1">
                <a:solidFill>
                  <a:schemeClr val="tx1"/>
                </a:solidFill>
                <a:latin typeface="Arial" charset="0"/>
              </a:defRPr>
            </a:lvl4pPr>
            <a:lvl5pPr marL="2057400" indent="-228600">
              <a:defRPr kumimoji="1" sz="2000" b="1">
                <a:solidFill>
                  <a:schemeClr val="tx1"/>
                </a:solidFill>
                <a:latin typeface="Arial" charset="0"/>
              </a:defRPr>
            </a:lvl5pPr>
            <a:lvl6pPr marL="25146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6pPr>
            <a:lvl7pPr marL="29718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7pPr>
            <a:lvl8pPr marL="34290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8pPr>
            <a:lvl9pPr marL="3886200" indent="-228600" algn="just" eaLnBrk="0" fontAlgn="base" hangingPunct="0">
              <a:lnSpc>
                <a:spcPts val="2300"/>
              </a:lnSpc>
              <a:spcBef>
                <a:spcPct val="0"/>
              </a:spcBef>
              <a:spcAft>
                <a:spcPct val="0"/>
              </a:spcAft>
              <a:buClr>
                <a:schemeClr val="tx1"/>
              </a:buClr>
              <a:defRPr kumimoji="1" sz="2000" b="1">
                <a:solidFill>
                  <a:schemeClr val="tx1"/>
                </a:solidFill>
                <a:latin typeface="Arial" charset="0"/>
              </a:defRPr>
            </a:lvl9pPr>
          </a:lstStyle>
          <a:p>
            <a:pPr algn="l">
              <a:buClrTx/>
            </a:pPr>
            <a:r>
              <a:rPr kumimoji="0" lang="fr-FR" altLang="en-US" sz="1800" b="0" dirty="0" smtClean="0">
                <a:solidFill>
                  <a:srgbClr val="000000"/>
                </a:solidFill>
                <a:latin typeface="Arial" panose="020B0604020202020204" pitchFamily="34" charset="0"/>
                <a:cs typeface="Arial" panose="020B0604020202020204" pitchFamily="34" charset="0"/>
              </a:rPr>
              <a:t>Burning plasma </a:t>
            </a:r>
            <a:r>
              <a:rPr kumimoji="0" lang="fr-FR" altLang="en-US" sz="1800" b="0" dirty="0" err="1" smtClean="0">
                <a:solidFill>
                  <a:srgbClr val="000000"/>
                </a:solidFill>
                <a:latin typeface="Arial" panose="020B0604020202020204" pitchFamily="34" charset="0"/>
                <a:cs typeface="Arial" panose="020B0604020202020204" pitchFamily="34" charset="0"/>
              </a:rPr>
              <a:t>regime</a:t>
            </a:r>
            <a:endParaRPr kumimoji="0" lang="fr-FR" altLang="en-US" sz="1800" b="0" dirty="0">
              <a:solidFill>
                <a:srgbClr val="000000"/>
              </a:solidFill>
              <a:latin typeface="Arial" panose="020B0604020202020204" pitchFamily="34" charset="0"/>
              <a:cs typeface="Arial" panose="020B0604020202020204" pitchFamily="34" charset="0"/>
            </a:endParaRPr>
          </a:p>
        </p:txBody>
      </p:sp>
      <p:sp>
        <p:nvSpPr>
          <p:cNvPr id="25" name="Rectangle 2"/>
          <p:cNvSpPr>
            <a:spLocks noChangeArrowheads="1"/>
          </p:cNvSpPr>
          <p:nvPr/>
        </p:nvSpPr>
        <p:spPr bwMode="auto">
          <a:xfrm>
            <a:off x="3911301" y="3601980"/>
            <a:ext cx="5292080" cy="120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kumimoji="1" sz="4000" b="1">
                <a:solidFill>
                  <a:schemeClr val="tx1"/>
                </a:solidFill>
                <a:latin typeface="Arial" pitchFamily="34" charset="0"/>
              </a:defRPr>
            </a:lvl1pPr>
            <a:lvl2pPr marL="193675">
              <a:defRPr kumimoji="1" sz="4000" b="1">
                <a:solidFill>
                  <a:schemeClr val="tx1"/>
                </a:solidFill>
                <a:latin typeface="Arial" pitchFamily="34" charset="0"/>
              </a:defRPr>
            </a:lvl2pPr>
            <a:lvl3pPr marL="1143000" indent="-228600">
              <a:defRPr kumimoji="1" sz="4000" b="1">
                <a:solidFill>
                  <a:schemeClr val="tx1"/>
                </a:solidFill>
                <a:latin typeface="Arial" pitchFamily="34" charset="0"/>
              </a:defRPr>
            </a:lvl3pPr>
            <a:lvl4pPr marL="1600200" indent="-228600">
              <a:defRPr kumimoji="1" sz="4000" b="1">
                <a:solidFill>
                  <a:schemeClr val="tx1"/>
                </a:solidFill>
                <a:latin typeface="Arial" pitchFamily="34" charset="0"/>
              </a:defRPr>
            </a:lvl4pPr>
            <a:lvl5pPr marL="2057400" indent="-228600">
              <a:defRPr kumimoji="1" sz="4000" b="1">
                <a:solidFill>
                  <a:schemeClr val="tx1"/>
                </a:solidFill>
                <a:latin typeface="Arial" pitchFamily="34" charset="0"/>
              </a:defRPr>
            </a:lvl5pPr>
            <a:lvl6pPr marL="25146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6pPr>
            <a:lvl7pPr marL="29718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7pPr>
            <a:lvl8pPr marL="34290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8pPr>
            <a:lvl9pPr marL="38862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9pPr>
          </a:lstStyle>
          <a:p>
            <a:pPr lvl="1" defTabSz="914400" fontAlgn="base">
              <a:spcBef>
                <a:spcPct val="30000"/>
              </a:spcBef>
              <a:spcAft>
                <a:spcPct val="0"/>
              </a:spcAft>
            </a:pPr>
            <a:r>
              <a:rPr kumimoji="0" lang="en-US" altLang="en-US" sz="2400" b="0" dirty="0" smtClean="0">
                <a:solidFill>
                  <a:srgbClr val="000090"/>
                </a:solidFill>
              </a:rPr>
              <a:t>The JET </a:t>
            </a:r>
            <a:r>
              <a:rPr kumimoji="0" lang="en-US" altLang="en-US" sz="2400" b="0" dirty="0">
                <a:solidFill>
                  <a:srgbClr val="000090"/>
                </a:solidFill>
              </a:rPr>
              <a:t>and TFTR </a:t>
            </a:r>
            <a:r>
              <a:rPr kumimoji="0" lang="en-US" altLang="en-US" sz="2400" b="0" dirty="0" err="1" smtClean="0">
                <a:solidFill>
                  <a:srgbClr val="000090"/>
                </a:solidFill>
              </a:rPr>
              <a:t>tokamaks</a:t>
            </a:r>
            <a:r>
              <a:rPr kumimoji="0" lang="en-US" altLang="en-US" sz="2400" b="0" dirty="0" smtClean="0">
                <a:solidFill>
                  <a:srgbClr val="000090"/>
                </a:solidFill>
              </a:rPr>
              <a:t> have </a:t>
            </a:r>
            <a:r>
              <a:rPr kumimoji="0" lang="en-US" altLang="en-US" sz="2400" b="0" dirty="0">
                <a:solidFill>
                  <a:srgbClr val="000090"/>
                </a:solidFill>
              </a:rPr>
              <a:t>produced DT fusion powers </a:t>
            </a:r>
            <a:r>
              <a:rPr kumimoji="0" lang="en-US" altLang="en-US" sz="2400" b="0" dirty="0">
                <a:solidFill>
                  <a:srgbClr val="FF0000"/>
                </a:solidFill>
              </a:rPr>
              <a:t>&gt;10MW</a:t>
            </a:r>
            <a:r>
              <a:rPr kumimoji="0" lang="en-US" altLang="en-US" sz="2400" b="0" dirty="0">
                <a:solidFill>
                  <a:srgbClr val="003399"/>
                </a:solidFill>
              </a:rPr>
              <a:t> </a:t>
            </a:r>
            <a:r>
              <a:rPr kumimoji="0" lang="en-US" altLang="en-US" sz="2400" b="0" dirty="0">
                <a:solidFill>
                  <a:srgbClr val="000090"/>
                </a:solidFill>
              </a:rPr>
              <a:t>for</a:t>
            </a:r>
            <a:r>
              <a:rPr kumimoji="0" lang="en-US" altLang="en-US" sz="2400" b="0" dirty="0">
                <a:solidFill>
                  <a:srgbClr val="000000"/>
                </a:solidFill>
              </a:rPr>
              <a:t> </a:t>
            </a:r>
            <a:r>
              <a:rPr kumimoji="0" lang="en-US" altLang="en-US" sz="2400" b="0" dirty="0">
                <a:solidFill>
                  <a:srgbClr val="FF0000"/>
                </a:solidFill>
              </a:rPr>
              <a:t>~</a:t>
            </a:r>
            <a:r>
              <a:rPr kumimoji="0" lang="en-US" altLang="en-US" sz="2400" b="0" dirty="0" smtClean="0">
                <a:solidFill>
                  <a:srgbClr val="FF0000"/>
                </a:solidFill>
              </a:rPr>
              <a:t>1s </a:t>
            </a:r>
            <a:r>
              <a:rPr kumimoji="0" lang="en-US" altLang="en-US" sz="2400" b="0" dirty="0" smtClean="0">
                <a:solidFill>
                  <a:srgbClr val="000090"/>
                </a:solidFill>
              </a:rPr>
              <a:t>in the 1990’s (Q ~0.5)</a:t>
            </a:r>
            <a:endParaRPr kumimoji="0" lang="en-US" altLang="en-US" sz="2400" b="0" dirty="0">
              <a:solidFill>
                <a:srgbClr val="000090"/>
              </a:solidFill>
            </a:endParaRPr>
          </a:p>
        </p:txBody>
      </p:sp>
      <p:sp>
        <p:nvSpPr>
          <p:cNvPr id="27" name="Rectangle 2"/>
          <p:cNvSpPr>
            <a:spLocks noChangeArrowheads="1"/>
          </p:cNvSpPr>
          <p:nvPr/>
        </p:nvSpPr>
        <p:spPr bwMode="auto">
          <a:xfrm>
            <a:off x="1615043" y="4982642"/>
            <a:ext cx="7517081" cy="1631901"/>
          </a:xfrm>
          <a:prstGeom prst="rect">
            <a:avLst/>
          </a:prstGeom>
          <a:solidFill>
            <a:srgbClr val="C0C0C0"/>
          </a:solidFill>
          <a:ln>
            <a:noFill/>
          </a:ln>
          <a:effectLst/>
          <a:extLst/>
        </p:spPr>
        <p:txBody>
          <a:bodyPr lIns="92075" tIns="46038" rIns="92075" bIns="46038"/>
          <a:lstStyle>
            <a:lvl1pPr marL="342900" indent="-342900">
              <a:defRPr kumimoji="1" sz="4000" b="1">
                <a:solidFill>
                  <a:schemeClr val="tx1"/>
                </a:solidFill>
                <a:latin typeface="Arial" pitchFamily="34" charset="0"/>
              </a:defRPr>
            </a:lvl1pPr>
            <a:lvl2pPr marL="193675">
              <a:defRPr kumimoji="1" sz="4000" b="1">
                <a:solidFill>
                  <a:schemeClr val="tx1"/>
                </a:solidFill>
                <a:latin typeface="Arial" pitchFamily="34" charset="0"/>
              </a:defRPr>
            </a:lvl2pPr>
            <a:lvl3pPr marL="1143000" indent="-228600">
              <a:defRPr kumimoji="1" sz="4000" b="1">
                <a:solidFill>
                  <a:schemeClr val="tx1"/>
                </a:solidFill>
                <a:latin typeface="Arial" pitchFamily="34" charset="0"/>
              </a:defRPr>
            </a:lvl3pPr>
            <a:lvl4pPr marL="1600200" indent="-228600">
              <a:defRPr kumimoji="1" sz="4000" b="1">
                <a:solidFill>
                  <a:schemeClr val="tx1"/>
                </a:solidFill>
                <a:latin typeface="Arial" pitchFamily="34" charset="0"/>
              </a:defRPr>
            </a:lvl4pPr>
            <a:lvl5pPr marL="2057400" indent="-228600">
              <a:defRPr kumimoji="1" sz="4000" b="1">
                <a:solidFill>
                  <a:schemeClr val="tx1"/>
                </a:solidFill>
                <a:latin typeface="Arial" pitchFamily="34" charset="0"/>
              </a:defRPr>
            </a:lvl5pPr>
            <a:lvl6pPr marL="25146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6pPr>
            <a:lvl7pPr marL="29718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7pPr>
            <a:lvl8pPr marL="34290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8pPr>
            <a:lvl9pPr marL="38862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9pPr>
          </a:lstStyle>
          <a:p>
            <a:pPr marL="0" lvl="1" algn="l" eaLnBrk="1" hangingPunct="1">
              <a:lnSpc>
                <a:spcPct val="100000"/>
              </a:lnSpc>
              <a:spcBef>
                <a:spcPct val="30000"/>
              </a:spcBef>
              <a:buClrTx/>
            </a:pPr>
            <a:r>
              <a:rPr kumimoji="0" lang="en-US" altLang="en-US" sz="2400" b="0" dirty="0">
                <a:solidFill>
                  <a:srgbClr val="000000"/>
                </a:solidFill>
              </a:rPr>
              <a:t>ITER is designed to a scale which should yield </a:t>
            </a:r>
            <a:r>
              <a:rPr kumimoji="0" lang="en-US" altLang="en-US" sz="2400" dirty="0" smtClean="0">
                <a:solidFill>
                  <a:srgbClr val="FF0000"/>
                </a:solidFill>
              </a:rPr>
              <a:t>Q </a:t>
            </a:r>
            <a:r>
              <a:rPr kumimoji="0" lang="en-US" altLang="en-US" sz="2400" dirty="0">
                <a:solidFill>
                  <a:srgbClr val="FF0000"/>
                </a:solidFill>
              </a:rPr>
              <a:t>≥ 10 </a:t>
            </a:r>
            <a:r>
              <a:rPr kumimoji="0" lang="en-US" altLang="en-US" sz="2400" b="0" dirty="0">
                <a:solidFill>
                  <a:srgbClr val="000000"/>
                </a:solidFill>
              </a:rPr>
              <a:t>at a fusion power</a:t>
            </a:r>
            <a:r>
              <a:rPr kumimoji="0" lang="en-US" altLang="en-US" sz="2400" b="0" dirty="0"/>
              <a:t> </a:t>
            </a:r>
            <a:r>
              <a:rPr kumimoji="0" lang="en-US" altLang="en-US" sz="2400" b="0" dirty="0">
                <a:solidFill>
                  <a:srgbClr val="000000"/>
                </a:solidFill>
              </a:rPr>
              <a:t>of </a:t>
            </a:r>
            <a:r>
              <a:rPr kumimoji="0" lang="en-US" altLang="en-US" sz="2400" dirty="0">
                <a:solidFill>
                  <a:srgbClr val="FF0000"/>
                </a:solidFill>
              </a:rPr>
              <a:t>400 – 500 MW </a:t>
            </a:r>
            <a:r>
              <a:rPr kumimoji="0" lang="en-US" altLang="en-US" sz="2400" b="0" dirty="0">
                <a:solidFill>
                  <a:srgbClr val="000000"/>
                </a:solidFill>
              </a:rPr>
              <a:t>for </a:t>
            </a:r>
            <a:r>
              <a:rPr kumimoji="0" lang="en-US" altLang="en-US" sz="2400" dirty="0">
                <a:solidFill>
                  <a:srgbClr val="FF0000"/>
                </a:solidFill>
              </a:rPr>
              <a:t>300 – 500 </a:t>
            </a:r>
            <a:r>
              <a:rPr kumimoji="0" lang="en-US" altLang="en-US" sz="2400" dirty="0" smtClean="0">
                <a:solidFill>
                  <a:srgbClr val="FF0000"/>
                </a:solidFill>
              </a:rPr>
              <a:t>s</a:t>
            </a:r>
          </a:p>
          <a:p>
            <a:pPr marL="0" lvl="1" algn="l" eaLnBrk="1" hangingPunct="1">
              <a:lnSpc>
                <a:spcPct val="100000"/>
              </a:lnSpc>
              <a:spcBef>
                <a:spcPct val="30000"/>
              </a:spcBef>
              <a:buClrTx/>
            </a:pPr>
            <a:r>
              <a:rPr kumimoji="0" lang="en-US" altLang="en-US" sz="2400" b="0" dirty="0" smtClean="0">
                <a:solidFill>
                  <a:srgbClr val="000090"/>
                </a:solidFill>
              </a:rPr>
              <a:t>Alternative scenarios also planned at lower Q but longer pulse (up to 1 hour)</a:t>
            </a:r>
            <a:endParaRPr kumimoji="0" lang="en-US" altLang="en-US" sz="2400" b="0" dirty="0">
              <a:solidFill>
                <a:srgbClr val="000090"/>
              </a:solidFill>
            </a:endParaRPr>
          </a:p>
        </p:txBody>
      </p:sp>
      <p:sp>
        <p:nvSpPr>
          <p:cNvPr id="17" name="Title 1"/>
          <p:cNvSpPr>
            <a:spLocks noGrp="1"/>
          </p:cNvSpPr>
          <p:nvPr>
            <p:ph type="title"/>
          </p:nvPr>
        </p:nvSpPr>
        <p:spPr>
          <a:xfrm>
            <a:off x="1763097" y="-47500"/>
            <a:ext cx="7216775" cy="771895"/>
          </a:xfrm>
        </p:spPr>
        <p:txBody>
          <a:bodyPr/>
          <a:lstStyle/>
          <a:p>
            <a:r>
              <a:rPr lang="en-GB" altLang="en-US" dirty="0"/>
              <a:t>Priorities for future </a:t>
            </a:r>
            <a:r>
              <a:rPr lang="en-GB" altLang="en-US" dirty="0" smtClean="0"/>
              <a:t>work</a:t>
            </a:r>
            <a:endParaRPr lang="en-US" altLang="en-US" dirty="0" smtClean="0"/>
          </a:p>
        </p:txBody>
      </p:sp>
    </p:spTree>
    <p:extLst>
      <p:ext uri="{BB962C8B-B14F-4D97-AF65-F5344CB8AC3E}">
        <p14:creationId xmlns:p14="http://schemas.microsoft.com/office/powerpoint/2010/main" val="346543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rnouxr\Documents\Work\En Cours\ASN JAN 2016\Tok_&amp;_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8855" y="1413167"/>
            <a:ext cx="3553292" cy="24819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DATA 2015\AERIAL COLIN SEPT 2015\OK\SMALL\Aerial_Colin_general_platform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174" y="1422257"/>
            <a:ext cx="3498687" cy="24609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rnouxr\Documents\Work\En Cours\PHOTO BOOK 2015\KOREA\Key Welding of Upper Segment (P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7684" y="4073227"/>
            <a:ext cx="3545806" cy="23869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rnouxr\Documents\Work\En Cours\PHOTO BOOK 2015\JAPAN\JPEG\TF-furna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7506" y="4085101"/>
            <a:ext cx="3520239" cy="2365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70968" y="1393109"/>
            <a:ext cx="3498458" cy="461665"/>
          </a:xfrm>
          <a:prstGeom prst="rect">
            <a:avLst/>
          </a:prstGeom>
        </p:spPr>
        <p:txBody>
          <a:bodyPr wrap="none">
            <a:spAutoFit/>
          </a:bodyPr>
          <a:lstStyle/>
          <a:p>
            <a:r>
              <a:rPr lang="en-US" dirty="0">
                <a:solidFill>
                  <a:schemeClr val="bg1">
                    <a:lumMod val="95000"/>
                  </a:schemeClr>
                </a:solidFill>
                <a:latin typeface="Arial" panose="020B0604020202020204" pitchFamily="34" charset="0"/>
                <a:cs typeface="Arial" panose="020B0604020202020204" pitchFamily="34" charset="0"/>
              </a:rPr>
              <a:t>ITER Tokamak Complex</a:t>
            </a:r>
            <a:endParaRPr lang="en-GB" dirty="0"/>
          </a:p>
        </p:txBody>
      </p:sp>
      <p:sp>
        <p:nvSpPr>
          <p:cNvPr id="9" name="Rectangle 8"/>
          <p:cNvSpPr/>
          <p:nvPr/>
        </p:nvSpPr>
        <p:spPr>
          <a:xfrm>
            <a:off x="1927945" y="1440610"/>
            <a:ext cx="2271776" cy="461665"/>
          </a:xfrm>
          <a:prstGeom prst="rect">
            <a:avLst/>
          </a:prstGeom>
        </p:spPr>
        <p:txBody>
          <a:bodyPr wrap="none">
            <a:spAutoFit/>
          </a:bodyPr>
          <a:lstStyle/>
          <a:p>
            <a:r>
              <a:rPr lang="en-US" dirty="0">
                <a:solidFill>
                  <a:prstClr val="white">
                    <a:lumMod val="95000"/>
                  </a:prstClr>
                </a:solidFill>
                <a:latin typeface="Arial" panose="020B0604020202020204" pitchFamily="34" charset="0"/>
                <a:cs typeface="Arial" panose="020B0604020202020204" pitchFamily="34" charset="0"/>
              </a:rPr>
              <a:t>ITER Site 2015</a:t>
            </a:r>
            <a:endParaRPr lang="en-GB" dirty="0">
              <a:solidFill>
                <a:prstClr val="white">
                  <a:lumMod val="95000"/>
                </a:prstClr>
              </a:solidFill>
              <a:latin typeface="Arial" panose="020B0604020202020204" pitchFamily="34" charset="0"/>
              <a:cs typeface="Arial" panose="020B0604020202020204" pitchFamily="34" charset="0"/>
            </a:endParaRPr>
          </a:p>
        </p:txBody>
      </p:sp>
      <p:sp>
        <p:nvSpPr>
          <p:cNvPr id="12" name="Rectangle 11"/>
          <p:cNvSpPr/>
          <p:nvPr/>
        </p:nvSpPr>
        <p:spPr>
          <a:xfrm>
            <a:off x="1925052" y="3958179"/>
            <a:ext cx="3421129" cy="461665"/>
          </a:xfrm>
          <a:prstGeom prst="rect">
            <a:avLst/>
          </a:prstGeom>
        </p:spPr>
        <p:txBody>
          <a:bodyPr wrap="none">
            <a:spAutoFit/>
          </a:bodyPr>
          <a:lstStyle/>
          <a:p>
            <a:r>
              <a:rPr lang="en-US" dirty="0">
                <a:solidFill>
                  <a:schemeClr val="bg1">
                    <a:lumMod val="95000"/>
                  </a:schemeClr>
                </a:solidFill>
                <a:latin typeface="+mn-lt"/>
              </a:rPr>
              <a:t>Manufacturing progress</a:t>
            </a:r>
          </a:p>
        </p:txBody>
      </p:sp>
      <p:sp>
        <p:nvSpPr>
          <p:cNvPr id="13" name="Rectangle 12"/>
          <p:cNvSpPr/>
          <p:nvPr/>
        </p:nvSpPr>
        <p:spPr>
          <a:xfrm>
            <a:off x="4329393" y="5965109"/>
            <a:ext cx="1007007" cy="461665"/>
          </a:xfrm>
          <a:prstGeom prst="rect">
            <a:avLst/>
          </a:prstGeom>
        </p:spPr>
        <p:txBody>
          <a:bodyPr wrap="none">
            <a:spAutoFit/>
          </a:bodyPr>
          <a:lstStyle/>
          <a:p>
            <a:r>
              <a:rPr lang="en-US" dirty="0">
                <a:solidFill>
                  <a:schemeClr val="bg1">
                    <a:lumMod val="95000"/>
                  </a:schemeClr>
                </a:solidFill>
                <a:latin typeface="+mn-lt"/>
              </a:rPr>
              <a:t>Korea</a:t>
            </a:r>
          </a:p>
        </p:txBody>
      </p:sp>
      <p:sp>
        <p:nvSpPr>
          <p:cNvPr id="14" name="Rectangle 13"/>
          <p:cNvSpPr/>
          <p:nvPr/>
        </p:nvSpPr>
        <p:spPr>
          <a:xfrm>
            <a:off x="7893888" y="5976985"/>
            <a:ext cx="1024639" cy="461665"/>
          </a:xfrm>
          <a:prstGeom prst="rect">
            <a:avLst/>
          </a:prstGeom>
        </p:spPr>
        <p:txBody>
          <a:bodyPr wrap="none">
            <a:spAutoFit/>
          </a:bodyPr>
          <a:lstStyle/>
          <a:p>
            <a:r>
              <a:rPr lang="fr-FR" dirty="0" err="1">
                <a:solidFill>
                  <a:schemeClr val="bg1">
                    <a:lumMod val="95000"/>
                  </a:schemeClr>
                </a:solidFill>
                <a:latin typeface="+mn-lt"/>
              </a:rPr>
              <a:t>Japan</a:t>
            </a:r>
            <a:endParaRPr lang="fr-FR" dirty="0">
              <a:solidFill>
                <a:schemeClr val="bg1">
                  <a:lumMod val="95000"/>
                </a:schemeClr>
              </a:solidFill>
              <a:latin typeface="+mn-lt"/>
            </a:endParaRPr>
          </a:p>
        </p:txBody>
      </p:sp>
      <p:sp>
        <p:nvSpPr>
          <p:cNvPr id="15" name="Title 1"/>
          <p:cNvSpPr txBox="1">
            <a:spLocks/>
          </p:cNvSpPr>
          <p:nvPr/>
        </p:nvSpPr>
        <p:spPr>
          <a:xfrm>
            <a:off x="1763097" y="0"/>
            <a:ext cx="7216775" cy="908050"/>
          </a:xfrm>
          <a:prstGeom prst="rect">
            <a:avLst/>
          </a:prstGeom>
        </p:spPr>
        <p:txBody>
          <a:bodyPr/>
          <a:lstStyle>
            <a:lvl1pPr algn="l" rtl="0" eaLnBrk="0" fontAlgn="base" hangingPunct="0">
              <a:spcBef>
                <a:spcPct val="0"/>
              </a:spcBef>
              <a:spcAft>
                <a:spcPct val="0"/>
              </a:spcAft>
              <a:defRPr kumimoji="1" sz="3600" b="1">
                <a:solidFill>
                  <a:schemeClr val="bg2"/>
                </a:solidFill>
                <a:latin typeface="Calibri" pitchFamily="34" charset="0"/>
                <a:ea typeface="+mj-ea"/>
                <a:cs typeface="+mj-cs"/>
              </a:defRPr>
            </a:lvl1pPr>
            <a:lvl2pPr algn="l" rtl="0" eaLnBrk="0" fontAlgn="base" hangingPunct="0">
              <a:spcBef>
                <a:spcPct val="0"/>
              </a:spcBef>
              <a:spcAft>
                <a:spcPct val="0"/>
              </a:spcAft>
              <a:defRPr kumimoji="1" sz="3600" b="1">
                <a:solidFill>
                  <a:schemeClr val="bg2"/>
                </a:solidFill>
                <a:latin typeface="Calibri" charset="0"/>
              </a:defRPr>
            </a:lvl2pPr>
            <a:lvl3pPr algn="l" rtl="0" eaLnBrk="0" fontAlgn="base" hangingPunct="0">
              <a:spcBef>
                <a:spcPct val="0"/>
              </a:spcBef>
              <a:spcAft>
                <a:spcPct val="0"/>
              </a:spcAft>
              <a:defRPr kumimoji="1" sz="3600" b="1">
                <a:solidFill>
                  <a:schemeClr val="bg2"/>
                </a:solidFill>
                <a:latin typeface="Calibri" charset="0"/>
              </a:defRPr>
            </a:lvl3pPr>
            <a:lvl4pPr algn="l" rtl="0" eaLnBrk="0" fontAlgn="base" hangingPunct="0">
              <a:spcBef>
                <a:spcPct val="0"/>
              </a:spcBef>
              <a:spcAft>
                <a:spcPct val="0"/>
              </a:spcAft>
              <a:defRPr kumimoji="1" sz="3600" b="1">
                <a:solidFill>
                  <a:schemeClr val="bg2"/>
                </a:solidFill>
                <a:latin typeface="Calibri" charset="0"/>
              </a:defRPr>
            </a:lvl4pPr>
            <a:lvl5pPr algn="l" rtl="0" eaLnBrk="0" fontAlgn="base" hangingPunct="0">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a:lstStyle>
          <a:p>
            <a:r>
              <a:rPr lang="en-GB" altLang="en-US" kern="0" smtClean="0"/>
              <a:t>Priorities for future work</a:t>
            </a:r>
            <a:endParaRPr lang="en-US" altLang="en-US" kern="0" dirty="0" smtClean="0"/>
          </a:p>
        </p:txBody>
      </p:sp>
      <p:sp>
        <p:nvSpPr>
          <p:cNvPr id="17" name="Rectangle 3"/>
          <p:cNvSpPr>
            <a:spLocks noChangeArrowheads="1"/>
          </p:cNvSpPr>
          <p:nvPr/>
        </p:nvSpPr>
        <p:spPr bwMode="auto">
          <a:xfrm>
            <a:off x="2173185" y="558158"/>
            <a:ext cx="6436425" cy="752475"/>
          </a:xfrm>
          <a:prstGeom prst="rect">
            <a:avLst/>
          </a:prstGeom>
          <a:noFill/>
          <a:ln w="9525">
            <a:noFill/>
            <a:miter lim="800000"/>
            <a:headEnd/>
            <a:tailEnd/>
          </a:ln>
        </p:spPr>
        <p:txBody>
          <a:bodyPr anchor="ctr">
            <a:prstTxWarp prst="textNoShape">
              <a:avLst/>
            </a:prstTxWarp>
          </a:bodyPr>
          <a:lstStyle/>
          <a:p>
            <a:pPr algn="ctr"/>
            <a:r>
              <a:rPr lang="en-US" sz="3200" b="1" dirty="0" smtClean="0">
                <a:solidFill>
                  <a:srgbClr val="000090"/>
                </a:solidFill>
                <a:latin typeface="Arial"/>
                <a:cs typeface="Arial"/>
              </a:rPr>
              <a:t>ITER under Construction</a:t>
            </a:r>
            <a:endParaRPr lang="en-GB" sz="3200" b="1" dirty="0">
              <a:solidFill>
                <a:srgbClr val="000090"/>
              </a:solidFill>
              <a:latin typeface="Arial"/>
              <a:cs typeface="Arial"/>
            </a:endParaRPr>
          </a:p>
        </p:txBody>
      </p:sp>
    </p:spTree>
    <p:extLst>
      <p:ext uri="{BB962C8B-B14F-4D97-AF65-F5344CB8AC3E}">
        <p14:creationId xmlns:p14="http://schemas.microsoft.com/office/powerpoint/2010/main" val="1581000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688" y="240850"/>
            <a:ext cx="7216775" cy="908050"/>
          </a:xfrm>
        </p:spPr>
        <p:txBody>
          <a:bodyPr/>
          <a:lstStyle/>
          <a:p>
            <a:r>
              <a:rPr lang="en-GB" altLang="en-US" dirty="0"/>
              <a:t>Governance structure</a:t>
            </a:r>
            <a:endParaRPr lang="en-GB" dirty="0"/>
          </a:p>
        </p:txBody>
      </p:sp>
      <p:sp>
        <p:nvSpPr>
          <p:cNvPr id="3" name="Content Placeholder 2"/>
          <p:cNvSpPr>
            <a:spLocks noGrp="1"/>
          </p:cNvSpPr>
          <p:nvPr>
            <p:ph idx="1"/>
          </p:nvPr>
        </p:nvSpPr>
        <p:spPr>
          <a:xfrm>
            <a:off x="1662854" y="609796"/>
            <a:ext cx="7196138" cy="5156200"/>
          </a:xfrm>
        </p:spPr>
        <p:txBody>
          <a:bodyPr/>
          <a:lstStyle/>
          <a:p>
            <a:pPr marL="0" indent="0">
              <a:buNone/>
            </a:pPr>
            <a:endParaRPr lang="en-US" sz="2400" b="0" dirty="0"/>
          </a:p>
          <a:p>
            <a:r>
              <a:rPr lang="en-GB" sz="2400" dirty="0"/>
              <a:t>Control of the Programme </a:t>
            </a:r>
            <a:r>
              <a:rPr lang="en-GB" sz="2400" dirty="0" smtClean="0"/>
              <a:t>is vested </a:t>
            </a:r>
            <a:r>
              <a:rPr lang="en-GB" sz="2400" dirty="0"/>
              <a:t>in the Executive </a:t>
            </a:r>
            <a:r>
              <a:rPr lang="en-GB" sz="2400" dirty="0" smtClean="0"/>
              <a:t>Committee</a:t>
            </a:r>
          </a:p>
          <a:p>
            <a:r>
              <a:rPr lang="en-GB" sz="2400" dirty="0"/>
              <a:t>Executive Committee </a:t>
            </a:r>
            <a:r>
              <a:rPr lang="en-GB" sz="2400" dirty="0" smtClean="0"/>
              <a:t>consists </a:t>
            </a:r>
            <a:r>
              <a:rPr lang="en-GB" sz="2400" dirty="0"/>
              <a:t>of at least one and no more than three members designated by each Contracting Party.</a:t>
            </a:r>
            <a:endParaRPr lang="en-GB" sz="2400" dirty="0" smtClean="0"/>
          </a:p>
          <a:p>
            <a:r>
              <a:rPr lang="en-US" sz="2400" dirty="0" smtClean="0"/>
              <a:t>Coordination </a:t>
            </a:r>
            <a:r>
              <a:rPr lang="en-US" sz="2400" dirty="0"/>
              <a:t>with the ITPA involves mainly the planning and implementation of joint experiments on multiple devices with prescribed parameter ranges and conditions in order to investigate specific high-priority physics issues for the ITER </a:t>
            </a:r>
            <a:r>
              <a:rPr lang="en-US" sz="2400" dirty="0" smtClean="0"/>
              <a:t>Project </a:t>
            </a:r>
            <a:r>
              <a:rPr lang="en-US" sz="2400" dirty="0"/>
              <a:t>and DEMO concepts that would benefit from comparative studies</a:t>
            </a:r>
            <a:r>
              <a:rPr lang="en-US" sz="2400" dirty="0" smtClean="0"/>
              <a:t>.</a:t>
            </a:r>
            <a:endParaRPr lang="en-GB" sz="2200" dirty="0" smtClean="0"/>
          </a:p>
          <a:p>
            <a:endParaRPr lang="en-GB" dirty="0"/>
          </a:p>
        </p:txBody>
      </p:sp>
    </p:spTree>
    <p:extLst>
      <p:ext uri="{BB962C8B-B14F-4D97-AF65-F5344CB8AC3E}">
        <p14:creationId xmlns:p14="http://schemas.microsoft.com/office/powerpoint/2010/main" val="1314558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15595" y="0"/>
            <a:ext cx="7216775" cy="1365662"/>
          </a:xfrm>
        </p:spPr>
        <p:txBody>
          <a:bodyPr/>
          <a:lstStyle/>
          <a:p>
            <a:pPr algn="ctr"/>
            <a:r>
              <a:rPr lang="en-GB" altLang="en-US" dirty="0"/>
              <a:t>Outreach </a:t>
            </a:r>
            <a:r>
              <a:rPr lang="en-GB" altLang="en-US" dirty="0" smtClean="0"/>
              <a:t>and communication </a:t>
            </a:r>
            <a:r>
              <a:rPr lang="en-GB" altLang="en-US" dirty="0" smtClean="0"/>
              <a:t>activities</a:t>
            </a:r>
            <a:endParaRPr lang="en-US" altLang="en-US" dirty="0" smtClean="0">
              <a:solidFill>
                <a:srgbClr val="FF0000"/>
              </a:solidFill>
            </a:endParaRPr>
          </a:p>
        </p:txBody>
      </p:sp>
      <p:sp>
        <p:nvSpPr>
          <p:cNvPr id="50179" name="Content Placeholder 2"/>
          <p:cNvSpPr>
            <a:spLocks noGrp="1"/>
          </p:cNvSpPr>
          <p:nvPr>
            <p:ph idx="1"/>
          </p:nvPr>
        </p:nvSpPr>
        <p:spPr>
          <a:xfrm>
            <a:off x="1719618" y="1385134"/>
            <a:ext cx="7424382" cy="5089045"/>
          </a:xfrm>
        </p:spPr>
        <p:txBody>
          <a:bodyPr/>
          <a:lstStyle/>
          <a:p>
            <a:pPr eaLnBrk="1" hangingPunct="1">
              <a:spcBef>
                <a:spcPts val="0"/>
              </a:spcBef>
              <a:spcAft>
                <a:spcPts val="600"/>
              </a:spcAft>
              <a:buClr>
                <a:schemeClr val="accent6"/>
              </a:buClr>
              <a:defRPr/>
            </a:pPr>
            <a:r>
              <a:rPr lang="en-US" sz="2400" dirty="0" smtClean="0">
                <a:ea typeface="ＭＳ Ｐゴシック" pitchFamily="34" charset="-128"/>
              </a:rPr>
              <a:t>Annual Reports to IEA</a:t>
            </a:r>
          </a:p>
          <a:p>
            <a:pPr eaLnBrk="1" hangingPunct="1">
              <a:spcBef>
                <a:spcPts val="0"/>
              </a:spcBef>
              <a:spcAft>
                <a:spcPts val="600"/>
              </a:spcAft>
              <a:buClr>
                <a:schemeClr val="accent6"/>
              </a:buClr>
              <a:defRPr/>
            </a:pPr>
            <a:r>
              <a:rPr lang="en-US" sz="2400" dirty="0">
                <a:ea typeface="ＭＳ Ｐゴシック" pitchFamily="34" charset="-128"/>
              </a:rPr>
              <a:t>CTP-TPC website: http://ctp.jet.efda.org/lt/</a:t>
            </a:r>
            <a:endParaRPr lang="en-GB" sz="2200" dirty="0"/>
          </a:p>
          <a:p>
            <a:pPr lvl="1" eaLnBrk="1" hangingPunct="1">
              <a:buClr>
                <a:schemeClr val="accent6"/>
              </a:buClr>
              <a:defRPr/>
            </a:pPr>
            <a:endParaRPr lang="en-US" altLang="ja-JP" sz="2200" dirty="0" smtClean="0">
              <a:solidFill>
                <a:srgbClr val="FF0000"/>
              </a:solidFill>
              <a:ea typeface="ＭＳ Ｐゴシック" pitchFamily="34" charset="-128"/>
            </a:endParaRPr>
          </a:p>
        </p:txBody>
      </p:sp>
      <p:pic>
        <p:nvPicPr>
          <p:cNvPr id="1026" name="Picture 2" descr="C:\Dropbox\Screenshots\Screenshot 2016-02-16 11.19.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454" y="2355562"/>
            <a:ext cx="6569034" cy="432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483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maps.com/m/world/pacifique/pacifique07.gif"/>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046" t="3730" r="1515" b="34776"/>
          <a:stretch/>
        </p:blipFill>
        <p:spPr bwMode="auto">
          <a:xfrm>
            <a:off x="0" y="1142999"/>
            <a:ext cx="9144000" cy="467111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229218" y="1244600"/>
            <a:ext cx="8685563" cy="2794000"/>
          </a:xfrm>
        </p:spPr>
        <p:txBody>
          <a:bodyPr>
            <a:normAutofit/>
          </a:bodyPr>
          <a:lstStyle/>
          <a:p>
            <a:pPr marL="0" indent="0" defTabSz="455613" fontAlgn="base">
              <a:spcBef>
                <a:spcPts val="0"/>
              </a:spcBef>
              <a:spcAft>
                <a:spcPts val="600"/>
              </a:spcAft>
              <a:buNone/>
            </a:pPr>
            <a:r>
              <a:rPr lang="en-US" altLang="en-US" sz="1800" b="1" dirty="0" smtClean="0"/>
              <a:t>GA Remote Control Room: </a:t>
            </a:r>
          </a:p>
          <a:p>
            <a:pPr marL="457200" lvl="1" indent="0" eaLnBrk="1" hangingPunct="1">
              <a:spcBef>
                <a:spcPts val="0"/>
              </a:spcBef>
              <a:spcAft>
                <a:spcPts val="600"/>
              </a:spcAft>
              <a:buNone/>
            </a:pPr>
            <a:r>
              <a:rPr lang="en-US" altLang="en-US" sz="1800" dirty="0" smtClean="0"/>
              <a:t>Display hardware and software to provide control room experience remotely</a:t>
            </a:r>
          </a:p>
          <a:p>
            <a:pPr marL="457200" lvl="1" indent="0" eaLnBrk="1" hangingPunct="1">
              <a:spcBef>
                <a:spcPts val="0"/>
              </a:spcBef>
              <a:spcAft>
                <a:spcPts val="600"/>
              </a:spcAft>
              <a:buNone/>
            </a:pPr>
            <a:r>
              <a:rPr lang="en-US" altLang="en-US" sz="1800" dirty="0" smtClean="0"/>
              <a:t>Real-time audio/video, streaming of data during shot, display of real-time boundary/ signal traces</a:t>
            </a:r>
          </a:p>
          <a:p>
            <a:pPr marL="0" indent="0" defTabSz="455613" fontAlgn="base">
              <a:spcBef>
                <a:spcPts val="0"/>
              </a:spcBef>
              <a:spcAft>
                <a:spcPts val="600"/>
              </a:spcAft>
              <a:buNone/>
            </a:pPr>
            <a:r>
              <a:rPr lang="en-US" altLang="en-US" sz="1800" b="1" dirty="0" smtClean="0"/>
              <a:t>GA Science Collaboration Zone: </a:t>
            </a:r>
          </a:p>
          <a:p>
            <a:pPr marL="457200" lvl="1" indent="0" eaLnBrk="1" hangingPunct="1">
              <a:spcBef>
                <a:spcPts val="0"/>
              </a:spcBef>
              <a:spcAft>
                <a:spcPts val="600"/>
              </a:spcAft>
              <a:buNone/>
            </a:pPr>
            <a:r>
              <a:rPr lang="en-US" altLang="en-US" sz="1800" dirty="0" smtClean="0"/>
              <a:t>Dedicated network and cyberspace for between-shot transfer of data to GA</a:t>
            </a:r>
          </a:p>
          <a:p>
            <a:pPr marL="457200" lvl="1" indent="0">
              <a:spcBef>
                <a:spcPts val="0"/>
              </a:spcBef>
              <a:spcAft>
                <a:spcPts val="600"/>
              </a:spcAft>
              <a:buNone/>
            </a:pPr>
            <a:r>
              <a:rPr lang="en-US" sz="1800" dirty="0"/>
              <a:t>DIII-D provides EAST data repository for all U.S. </a:t>
            </a:r>
            <a:r>
              <a:rPr lang="en-US" sz="1800" dirty="0" smtClean="0"/>
              <a:t>collaborators</a:t>
            </a:r>
            <a:endParaRPr lang="en-US" altLang="en-US" sz="1800" dirty="0" smtClean="0"/>
          </a:p>
          <a:p>
            <a:pPr marL="457200" lvl="1" indent="0" eaLnBrk="1" hangingPunct="1">
              <a:spcBef>
                <a:spcPts val="0"/>
              </a:spcBef>
              <a:spcAft>
                <a:spcPts val="600"/>
              </a:spcAft>
              <a:buNone/>
            </a:pPr>
            <a:r>
              <a:rPr lang="en-US" altLang="en-US" sz="1800" dirty="0" smtClean="0"/>
              <a:t>Data mirror at GA serves all US collaborators</a:t>
            </a:r>
          </a:p>
        </p:txBody>
      </p:sp>
      <p:sp>
        <p:nvSpPr>
          <p:cNvPr id="8" name="Title 1"/>
          <p:cNvSpPr txBox="1">
            <a:spLocks/>
          </p:cNvSpPr>
          <p:nvPr/>
        </p:nvSpPr>
        <p:spPr>
          <a:xfrm>
            <a:off x="2628900" y="28575"/>
            <a:ext cx="642620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fontAlgn="auto">
              <a:spcAft>
                <a:spcPts val="0"/>
              </a:spcAft>
            </a:pPr>
            <a:r>
              <a:rPr lang="en-US" altLang="en-US" sz="2800" b="1" i="1" dirty="0" smtClean="0">
                <a:solidFill>
                  <a:prstClr val="white"/>
                </a:solidFill>
              </a:rPr>
              <a:t>DIII-D:  </a:t>
            </a:r>
            <a:r>
              <a:rPr lang="en-US" altLang="en-US" sz="2800" b="1" i="1" dirty="0">
                <a:solidFill>
                  <a:prstClr val="white"/>
                </a:solidFill>
              </a:rPr>
              <a:t>Vertical </a:t>
            </a:r>
            <a:r>
              <a:rPr lang="en-US" altLang="en-US" sz="2800" b="1" i="1" dirty="0" smtClean="0">
                <a:solidFill>
                  <a:prstClr val="white"/>
                </a:solidFill>
              </a:rPr>
              <a:t>Control </a:t>
            </a:r>
            <a:r>
              <a:rPr lang="en-US" altLang="en-US" sz="2800" b="1" i="1" dirty="0">
                <a:solidFill>
                  <a:prstClr val="white"/>
                </a:solidFill>
              </a:rPr>
              <a:t>E</a:t>
            </a:r>
            <a:r>
              <a:rPr lang="en-US" altLang="en-US" sz="2800" b="1" i="1" dirty="0" smtClean="0">
                <a:solidFill>
                  <a:prstClr val="white"/>
                </a:solidFill>
              </a:rPr>
              <a:t>xperiments </a:t>
            </a:r>
            <a:r>
              <a:rPr lang="en-US" altLang="en-US" sz="2800" b="1" i="1" dirty="0">
                <a:solidFill>
                  <a:prstClr val="white"/>
                </a:solidFill>
              </a:rPr>
              <a:t>via </a:t>
            </a:r>
            <a:r>
              <a:rPr lang="en-US" altLang="en-US" sz="2800" b="1" i="1" dirty="0" smtClean="0">
                <a:solidFill>
                  <a:prstClr val="white"/>
                </a:solidFill>
              </a:rPr>
              <a:t>Remote </a:t>
            </a:r>
            <a:r>
              <a:rPr lang="en-US" altLang="en-US" sz="2800" b="1" i="1" dirty="0">
                <a:solidFill>
                  <a:prstClr val="white"/>
                </a:solidFill>
              </a:rPr>
              <a:t>O</a:t>
            </a:r>
            <a:r>
              <a:rPr lang="en-US" altLang="en-US" sz="2800" b="1" i="1" dirty="0" smtClean="0">
                <a:solidFill>
                  <a:prstClr val="white"/>
                </a:solidFill>
              </a:rPr>
              <a:t>peration </a:t>
            </a:r>
            <a:r>
              <a:rPr lang="en-US" altLang="en-US" sz="2800" b="1" i="1" dirty="0">
                <a:solidFill>
                  <a:prstClr val="white"/>
                </a:solidFill>
              </a:rPr>
              <a:t>of EAST 3</a:t>
            </a:r>
            <a:r>
              <a:rPr lang="en-US" altLang="en-US" sz="2800" b="1" i="1" baseline="30000" dirty="0">
                <a:solidFill>
                  <a:prstClr val="white"/>
                </a:solidFill>
              </a:rPr>
              <a:t>rd</a:t>
            </a:r>
            <a:r>
              <a:rPr lang="en-US" altLang="en-US" sz="2800" b="1" i="1" dirty="0">
                <a:solidFill>
                  <a:prstClr val="white"/>
                </a:solidFill>
              </a:rPr>
              <a:t> S</a:t>
            </a:r>
            <a:r>
              <a:rPr lang="en-US" altLang="en-US" sz="2800" b="1" i="1" dirty="0" smtClean="0">
                <a:solidFill>
                  <a:prstClr val="white"/>
                </a:solidFill>
              </a:rPr>
              <a:t>hift</a:t>
            </a:r>
            <a:endParaRPr lang="en-US" altLang="en-US" sz="2800" b="1" dirty="0" smtClean="0">
              <a:solidFill>
                <a:prstClr val="white"/>
              </a:solidFill>
            </a:endParaRPr>
          </a:p>
        </p:txBody>
      </p:sp>
      <p:pic>
        <p:nvPicPr>
          <p:cNvPr id="10" name="Picture 1" descr="DSC00808-crop.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8407" y="4259312"/>
            <a:ext cx="3667028" cy="2446288"/>
          </a:xfrm>
          <a:prstGeom prst="rect">
            <a:avLst/>
          </a:prstGeom>
          <a:noFill/>
          <a:ln w="9525">
            <a:solidFill>
              <a:srgbClr val="000000"/>
            </a:solidFill>
            <a:miter lim="800000"/>
            <a:headEnd/>
            <a:tailEnd/>
          </a:ln>
          <a:effectLst>
            <a:outerShdw blurRad="50800" dist="635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矩形 11"/>
          <p:cNvSpPr>
            <a:spLocks noChangeArrowheads="1"/>
          </p:cNvSpPr>
          <p:nvPr/>
        </p:nvSpPr>
        <p:spPr bwMode="auto">
          <a:xfrm>
            <a:off x="5181600" y="3810000"/>
            <a:ext cx="3886200" cy="461633"/>
          </a:xfrm>
          <a:prstGeom prst="rect">
            <a:avLst/>
          </a:prstGeom>
          <a:solidFill>
            <a:schemeClr val="bg1">
              <a:alpha val="0"/>
            </a:schemeClr>
          </a:solidFill>
          <a:ln>
            <a:noFill/>
          </a:ln>
          <a:extLst/>
        </p:spPr>
        <p:txBody>
          <a:bodyPr wrap="square" lIns="91407" tIns="45704" rIns="91407" bIns="45704">
            <a:spAutoFit/>
          </a:bodyPr>
          <a:lstStyle/>
          <a:p>
            <a:pPr algn="r" eaLnBrk="1" fontAlgn="auto" hangingPunct="1">
              <a:spcBef>
                <a:spcPts val="0"/>
              </a:spcBef>
              <a:spcAft>
                <a:spcPts val="0"/>
              </a:spcAft>
              <a:defRPr/>
            </a:pPr>
            <a:r>
              <a:rPr lang="en-US" altLang="zh-CN" sz="1200" b="1" dirty="0">
                <a:solidFill>
                  <a:prstClr val="black"/>
                </a:solidFill>
                <a:latin typeface="Century Gothic" charset="0"/>
                <a:ea typeface="ＭＳ Ｐゴシック" charset="0"/>
                <a:cs typeface="ＭＳ Ｐゴシック" charset="0"/>
              </a:rPr>
              <a:t>General Atomics Remote Control Room </a:t>
            </a:r>
            <a:r>
              <a:rPr lang="en-US" altLang="zh-CN" sz="1200" b="1" dirty="0" smtClean="0">
                <a:solidFill>
                  <a:prstClr val="black"/>
                </a:solidFill>
                <a:latin typeface="Century Gothic" charset="0"/>
                <a:ea typeface="ＭＳ Ｐゴシック" charset="0"/>
                <a:cs typeface="ＭＳ Ｐゴシック" charset="0"/>
              </a:rPr>
              <a:t>supports </a:t>
            </a:r>
            <a:r>
              <a:rPr lang="en-US" altLang="zh-CN" sz="1200" b="1" dirty="0">
                <a:solidFill>
                  <a:prstClr val="black"/>
                </a:solidFill>
                <a:latin typeface="Century Gothic" charset="0"/>
                <a:ea typeface="ＭＳ Ｐゴシック" charset="0"/>
                <a:cs typeface="ＭＳ Ｐゴシック" charset="0"/>
              </a:rPr>
              <a:t>3</a:t>
            </a:r>
            <a:r>
              <a:rPr lang="en-US" altLang="zh-CN" sz="1200" b="1" baseline="30000" dirty="0">
                <a:solidFill>
                  <a:prstClr val="black"/>
                </a:solidFill>
                <a:latin typeface="Century Gothic" charset="0"/>
                <a:ea typeface="ＭＳ Ｐゴシック" charset="0"/>
                <a:cs typeface="ＭＳ Ｐゴシック" charset="0"/>
              </a:rPr>
              <a:t>rd</a:t>
            </a:r>
            <a:r>
              <a:rPr lang="en-US" altLang="zh-CN" sz="1200" b="1" dirty="0">
                <a:solidFill>
                  <a:prstClr val="black"/>
                </a:solidFill>
                <a:latin typeface="Century Gothic" charset="0"/>
                <a:ea typeface="ＭＳ Ｐゴシック" charset="0"/>
                <a:cs typeface="ＭＳ Ｐゴシック" charset="0"/>
              </a:rPr>
              <a:t> </a:t>
            </a:r>
            <a:r>
              <a:rPr lang="en-US" altLang="zh-CN" sz="1200" b="1" dirty="0" smtClean="0">
                <a:solidFill>
                  <a:prstClr val="black"/>
                </a:solidFill>
                <a:latin typeface="Century Gothic" charset="0"/>
                <a:ea typeface="ＭＳ Ｐゴシック" charset="0"/>
                <a:cs typeface="ＭＳ Ｐゴシック" charset="0"/>
              </a:rPr>
              <a:t>shift </a:t>
            </a:r>
            <a:r>
              <a:rPr lang="en-US" altLang="zh-CN" sz="1200" b="1" dirty="0">
                <a:solidFill>
                  <a:prstClr val="black"/>
                </a:solidFill>
                <a:latin typeface="Century Gothic" charset="0"/>
                <a:ea typeface="ＭＳ Ｐゴシック" charset="0"/>
                <a:cs typeface="ＭＳ Ｐゴシック" charset="0"/>
              </a:rPr>
              <a:t>o</a:t>
            </a:r>
            <a:r>
              <a:rPr lang="en-US" altLang="zh-CN" sz="1200" b="1" dirty="0" smtClean="0">
                <a:solidFill>
                  <a:prstClr val="black"/>
                </a:solidFill>
                <a:latin typeface="Century Gothic" charset="0"/>
                <a:ea typeface="ＭＳ Ｐゴシック" charset="0"/>
                <a:cs typeface="ＭＳ Ｐゴシック" charset="0"/>
              </a:rPr>
              <a:t>peration </a:t>
            </a:r>
            <a:r>
              <a:rPr lang="en-US" altLang="zh-CN" sz="1200" b="1" dirty="0">
                <a:solidFill>
                  <a:prstClr val="black"/>
                </a:solidFill>
                <a:latin typeface="Century Gothic" charset="0"/>
                <a:ea typeface="ＭＳ Ｐゴシック" charset="0"/>
                <a:cs typeface="ＭＳ Ｐゴシック" charset="0"/>
              </a:rPr>
              <a:t>of EAST by US </a:t>
            </a:r>
            <a:r>
              <a:rPr lang="en-US" altLang="zh-CN" sz="1200" b="1" dirty="0" smtClean="0">
                <a:solidFill>
                  <a:prstClr val="black"/>
                </a:solidFill>
                <a:latin typeface="Century Gothic" charset="0"/>
                <a:ea typeface="ＭＳ Ｐゴシック" charset="0"/>
                <a:cs typeface="ＭＳ Ｐゴシック" charset="0"/>
              </a:rPr>
              <a:t>scientists</a:t>
            </a:r>
            <a:endParaRPr lang="zh-CN" altLang="en-US" sz="1050" dirty="0">
              <a:solidFill>
                <a:prstClr val="black"/>
              </a:solidFill>
              <a:latin typeface="Century Gothic" charset="0"/>
              <a:ea typeface="ＭＳ Ｐゴシック" charset="0"/>
              <a:cs typeface="ＭＳ Ｐゴシック" charset="0"/>
            </a:endParaRPr>
          </a:p>
        </p:txBody>
      </p:sp>
      <p:sp>
        <p:nvSpPr>
          <p:cNvPr id="7" name="Content Placeholder 2"/>
          <p:cNvSpPr txBox="1">
            <a:spLocks/>
          </p:cNvSpPr>
          <p:nvPr/>
        </p:nvSpPr>
        <p:spPr>
          <a:xfrm>
            <a:off x="229219" y="4051300"/>
            <a:ext cx="4876182" cy="27305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55613">
              <a:spcBef>
                <a:spcPts val="0"/>
              </a:spcBef>
              <a:spcAft>
                <a:spcPts val="600"/>
              </a:spcAft>
              <a:buFont typeface="Arial" pitchFamily="34" charset="0"/>
              <a:buNone/>
            </a:pPr>
            <a:r>
              <a:rPr lang="en-US" altLang="en-US" sz="1800" b="1" dirty="0" smtClean="0">
                <a:solidFill>
                  <a:prstClr val="black"/>
                </a:solidFill>
              </a:rPr>
              <a:t>First full 3</a:t>
            </a:r>
            <a:r>
              <a:rPr lang="en-US" altLang="en-US" sz="1800" b="1" baseline="30000" dirty="0" smtClean="0">
                <a:solidFill>
                  <a:prstClr val="black"/>
                </a:solidFill>
              </a:rPr>
              <a:t>rd</a:t>
            </a:r>
            <a:r>
              <a:rPr lang="en-US" altLang="en-US" sz="1800" b="1" dirty="0" smtClean="0">
                <a:solidFill>
                  <a:prstClr val="black"/>
                </a:solidFill>
              </a:rPr>
              <a:t> shift remote operation July 22 &amp; 23: </a:t>
            </a:r>
          </a:p>
          <a:p>
            <a:pPr marL="457200" lvl="1" indent="0" fontAlgn="auto">
              <a:spcBef>
                <a:spcPts val="0"/>
              </a:spcBef>
              <a:spcAft>
                <a:spcPts val="600"/>
              </a:spcAft>
              <a:buFont typeface="Arial" pitchFamily="34" charset="0"/>
              <a:buNone/>
            </a:pPr>
            <a:r>
              <a:rPr lang="en-US" altLang="en-US" sz="1800" dirty="0" smtClean="0">
                <a:solidFill>
                  <a:prstClr val="black"/>
                </a:solidFill>
              </a:rPr>
              <a:t>Two 3</a:t>
            </a:r>
            <a:r>
              <a:rPr lang="en-US" altLang="en-US" sz="1800" baseline="30000" dirty="0" smtClean="0">
                <a:solidFill>
                  <a:prstClr val="black"/>
                </a:solidFill>
              </a:rPr>
              <a:t>rd</a:t>
            </a:r>
            <a:r>
              <a:rPr lang="en-US" altLang="en-US" sz="1800" dirty="0" smtClean="0">
                <a:solidFill>
                  <a:prstClr val="black"/>
                </a:solidFill>
              </a:rPr>
              <a:t> shift periods (overnight in China)</a:t>
            </a:r>
          </a:p>
          <a:p>
            <a:pPr marL="457200" lvl="1" indent="0" defTabSz="455613" fontAlgn="auto">
              <a:spcAft>
                <a:spcPts val="0"/>
              </a:spcAft>
              <a:buFont typeface="Arial" pitchFamily="34" charset="0"/>
              <a:buNone/>
            </a:pPr>
            <a:r>
              <a:rPr lang="en-US" altLang="en-US" sz="1800" dirty="0" smtClean="0">
                <a:solidFill>
                  <a:prstClr val="black"/>
                </a:solidFill>
              </a:rPr>
              <a:t>Triggered vertical displacement events to assess growth rates, controllability</a:t>
            </a:r>
          </a:p>
          <a:p>
            <a:pPr marL="457200" lvl="1" indent="0" defTabSz="455613" fontAlgn="auto">
              <a:spcAft>
                <a:spcPts val="0"/>
              </a:spcAft>
              <a:buFont typeface="Arial" pitchFamily="34" charset="0"/>
              <a:buNone/>
            </a:pPr>
            <a:r>
              <a:rPr lang="en-US" altLang="en-US" sz="1800" dirty="0" smtClean="0">
                <a:solidFill>
                  <a:prstClr val="black"/>
                </a:solidFill>
              </a:rPr>
              <a:t>Validated EAST models &amp; quantified stability effects of new passive plate/coil geometry</a:t>
            </a:r>
          </a:p>
          <a:p>
            <a:pPr marL="457200" lvl="1" indent="0" defTabSz="455613" fontAlgn="auto">
              <a:spcAft>
                <a:spcPts val="0"/>
              </a:spcAft>
              <a:buFont typeface="Arial" pitchFamily="34" charset="0"/>
              <a:buNone/>
            </a:pPr>
            <a:r>
              <a:rPr lang="en-US" altLang="en-US" sz="1800" dirty="0">
                <a:solidFill>
                  <a:prstClr val="black"/>
                </a:solidFill>
              </a:rPr>
              <a:t>By FY 2017, experiments during EAST 3</a:t>
            </a:r>
            <a:r>
              <a:rPr lang="en-US" altLang="en-US" sz="1800" baseline="30000" dirty="0">
                <a:solidFill>
                  <a:prstClr val="black"/>
                </a:solidFill>
              </a:rPr>
              <a:t>rd</a:t>
            </a:r>
            <a:r>
              <a:rPr lang="en-US" altLang="en-US" sz="1800" dirty="0">
                <a:solidFill>
                  <a:prstClr val="black"/>
                </a:solidFill>
              </a:rPr>
              <a:t> shift will enable US scientists to execute full EAST campaign each time EAST </a:t>
            </a:r>
            <a:r>
              <a:rPr lang="en-US" altLang="en-US" sz="1800" dirty="0" smtClean="0">
                <a:solidFill>
                  <a:prstClr val="black"/>
                </a:solidFill>
              </a:rPr>
              <a:t>runs</a:t>
            </a:r>
          </a:p>
          <a:p>
            <a:pPr marL="457200" lvl="1" indent="0" fontAlgn="auto">
              <a:spcAft>
                <a:spcPts val="0"/>
              </a:spcAft>
              <a:buFont typeface="Arial" pitchFamily="34" charset="0"/>
              <a:buNone/>
            </a:pPr>
            <a:endParaRPr lang="en-US" altLang="en-US" sz="1800" dirty="0" smtClean="0">
              <a:solidFill>
                <a:prstClr val="black"/>
              </a:solidFill>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0995" t="-2829" r="-2539" b="2829"/>
          <a:stretch/>
        </p:blipFill>
        <p:spPr>
          <a:xfrm>
            <a:off x="6332078" y="923925"/>
            <a:ext cx="1278397" cy="673289"/>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b="12564"/>
          <a:stretch/>
        </p:blipFill>
        <p:spPr>
          <a:xfrm>
            <a:off x="7692656" y="933451"/>
            <a:ext cx="1127494" cy="695324"/>
          </a:xfrm>
          <a:prstGeom prst="rect">
            <a:avLst/>
          </a:prstGeom>
        </p:spPr>
      </p:pic>
    </p:spTree>
    <p:extLst>
      <p:ext uri="{BB962C8B-B14F-4D97-AF65-F5344CB8AC3E}">
        <p14:creationId xmlns:p14="http://schemas.microsoft.com/office/powerpoint/2010/main" val="3393182678"/>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29564" y="193346"/>
            <a:ext cx="7216775" cy="908050"/>
          </a:xfrm>
        </p:spPr>
        <p:txBody>
          <a:bodyPr/>
          <a:lstStyle/>
          <a:p>
            <a:r>
              <a:rPr lang="en-US" altLang="en-US" dirty="0" smtClean="0"/>
              <a:t>Outline</a:t>
            </a:r>
          </a:p>
        </p:txBody>
      </p:sp>
      <p:sp>
        <p:nvSpPr>
          <p:cNvPr id="51203" name="Content Placeholder 2"/>
          <p:cNvSpPr>
            <a:spLocks noGrp="1"/>
          </p:cNvSpPr>
          <p:nvPr>
            <p:ph idx="1"/>
          </p:nvPr>
        </p:nvSpPr>
        <p:spPr>
          <a:xfrm>
            <a:off x="2026680" y="1464810"/>
            <a:ext cx="6654181" cy="4116593"/>
          </a:xfrm>
        </p:spPr>
        <p:txBody>
          <a:bodyPr/>
          <a:lstStyle/>
          <a:p>
            <a:pPr>
              <a:defRPr/>
            </a:pPr>
            <a:r>
              <a:rPr lang="en-GB" altLang="en-US" sz="2400" dirty="0" smtClean="0"/>
              <a:t>Aims </a:t>
            </a:r>
            <a:r>
              <a:rPr lang="en-GB" altLang="en-US" sz="2400" dirty="0"/>
              <a:t>of the TCP and key achievements</a:t>
            </a:r>
          </a:p>
          <a:p>
            <a:pPr>
              <a:defRPr/>
            </a:pPr>
            <a:r>
              <a:rPr lang="en-GB" altLang="en-US" sz="2400" dirty="0" smtClean="0"/>
              <a:t>A </a:t>
            </a:r>
            <a:r>
              <a:rPr lang="en-GB" altLang="en-US" sz="2400" dirty="0"/>
              <a:t>description of TCP participants </a:t>
            </a:r>
            <a:endParaRPr lang="en-GB" altLang="en-US" sz="2400" dirty="0" smtClean="0"/>
          </a:p>
          <a:p>
            <a:pPr>
              <a:defRPr/>
            </a:pPr>
            <a:r>
              <a:rPr lang="en-GB" altLang="en-US" sz="2400" dirty="0" smtClean="0"/>
              <a:t>Current work programme</a:t>
            </a:r>
          </a:p>
          <a:p>
            <a:pPr>
              <a:defRPr/>
            </a:pPr>
            <a:r>
              <a:rPr lang="en-GB" altLang="en-US" sz="2400" dirty="0" smtClean="0"/>
              <a:t>Priorities </a:t>
            </a:r>
            <a:r>
              <a:rPr lang="en-GB" altLang="en-US" sz="2400" dirty="0"/>
              <a:t>for future </a:t>
            </a:r>
            <a:r>
              <a:rPr lang="en-GB" altLang="en-US" sz="2400" dirty="0" smtClean="0"/>
              <a:t>work</a:t>
            </a:r>
          </a:p>
          <a:p>
            <a:pPr>
              <a:defRPr/>
            </a:pPr>
            <a:r>
              <a:rPr lang="en-GB" altLang="en-US" sz="2400" dirty="0"/>
              <a:t>Governance </a:t>
            </a:r>
            <a:r>
              <a:rPr lang="en-GB" altLang="en-US" sz="2400" dirty="0" smtClean="0"/>
              <a:t>structure</a:t>
            </a:r>
            <a:endParaRPr lang="en-GB" altLang="en-US" sz="2400" dirty="0"/>
          </a:p>
          <a:p>
            <a:pPr>
              <a:defRPr/>
            </a:pPr>
            <a:r>
              <a:rPr lang="en-GB" altLang="en-US" sz="2400" dirty="0" smtClean="0"/>
              <a:t>Outreach </a:t>
            </a:r>
            <a:r>
              <a:rPr lang="en-GB" altLang="en-US" sz="2400" dirty="0" smtClean="0"/>
              <a:t>and communication </a:t>
            </a:r>
            <a:r>
              <a:rPr lang="en-GB" altLang="en-US" sz="2400" dirty="0" smtClean="0"/>
              <a:t>activities </a:t>
            </a:r>
            <a:endParaRPr lang="en-GB" altLang="en-US" sz="2400" dirty="0"/>
          </a:p>
          <a:p>
            <a:pPr>
              <a:defRPr/>
            </a:pPr>
            <a:r>
              <a:rPr lang="en-GB" altLang="en-US" sz="2400" dirty="0" smtClean="0"/>
              <a:t>Example of </a:t>
            </a:r>
            <a:r>
              <a:rPr lang="en-GB" altLang="en-US" sz="2400" dirty="0" smtClean="0"/>
              <a:t>cooperation</a:t>
            </a:r>
            <a:endParaRPr lang="en-US" altLang="en-US" sz="2400" dirty="0" smtClean="0"/>
          </a:p>
          <a:p>
            <a:pPr marL="0" indent="0">
              <a:buNone/>
              <a:defRPr/>
            </a:pPr>
            <a:endParaRPr lang="en-US" altLang="en-US" dirty="0" smtClean="0"/>
          </a:p>
        </p:txBody>
      </p:sp>
    </p:spTree>
    <p:extLst>
      <p:ext uri="{BB962C8B-B14F-4D97-AF65-F5344CB8AC3E}">
        <p14:creationId xmlns:p14="http://schemas.microsoft.com/office/powerpoint/2010/main" val="816942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817688" y="217094"/>
            <a:ext cx="7216775" cy="1445451"/>
          </a:xfrm>
        </p:spPr>
        <p:txBody>
          <a:bodyPr/>
          <a:lstStyle/>
          <a:p>
            <a:r>
              <a:rPr lang="en-GB" altLang="en-US" dirty="0" smtClean="0"/>
              <a:t>Aims </a:t>
            </a:r>
            <a:r>
              <a:rPr lang="en-GB" altLang="en-US" dirty="0"/>
              <a:t>of the </a:t>
            </a:r>
            <a:r>
              <a:rPr lang="en-GB" altLang="en-US" dirty="0" smtClean="0"/>
              <a:t>CTP-TCP </a:t>
            </a:r>
            <a:r>
              <a:rPr lang="en-GB" altLang="en-US" dirty="0"/>
              <a:t>and key </a:t>
            </a:r>
            <a:r>
              <a:rPr lang="en-GB" altLang="en-US" dirty="0" smtClean="0"/>
              <a:t>achievements</a:t>
            </a:r>
            <a:endParaRPr lang="en-US" altLang="en-US" dirty="0" smtClean="0"/>
          </a:p>
        </p:txBody>
      </p:sp>
      <p:sp>
        <p:nvSpPr>
          <p:cNvPr id="51203" name="Content Placeholder 2"/>
          <p:cNvSpPr>
            <a:spLocks noGrp="1"/>
          </p:cNvSpPr>
          <p:nvPr>
            <p:ph idx="1"/>
          </p:nvPr>
        </p:nvSpPr>
        <p:spPr>
          <a:xfrm>
            <a:off x="1812925" y="1821069"/>
            <a:ext cx="7331075" cy="4045341"/>
          </a:xfrm>
        </p:spPr>
        <p:txBody>
          <a:bodyPr/>
          <a:lstStyle/>
          <a:p>
            <a:pPr>
              <a:buClr>
                <a:schemeClr val="accent6"/>
              </a:buClr>
              <a:defRPr/>
            </a:pPr>
            <a:r>
              <a:rPr lang="en-US" altLang="en-US" sz="2400" dirty="0" smtClean="0"/>
              <a:t>The objective of this TCP is to enhance the scientific and technological achievements of the Tokamak </a:t>
            </a:r>
            <a:r>
              <a:rPr lang="en-US" altLang="en-US" sz="2400" dirty="0" err="1" smtClean="0"/>
              <a:t>Programmes</a:t>
            </a:r>
            <a:r>
              <a:rPr lang="en-US" altLang="en-US" sz="2400" dirty="0" smtClean="0"/>
              <a:t> by means of co-operative actions for the advancement of the Tokamak concept. </a:t>
            </a:r>
          </a:p>
          <a:p>
            <a:pPr>
              <a:defRPr/>
            </a:pPr>
            <a:endParaRPr lang="en-US" altLang="en-US" sz="2400" dirty="0" smtClean="0"/>
          </a:p>
          <a:p>
            <a:pPr>
              <a:buClr>
                <a:schemeClr val="accent6"/>
              </a:buClr>
              <a:defRPr/>
            </a:pPr>
            <a:r>
              <a:rPr lang="en-US" altLang="en-US" sz="2400" dirty="0" smtClean="0"/>
              <a:t>The </a:t>
            </a:r>
            <a:r>
              <a:rPr lang="en-GB" altLang="en-US" sz="2400" dirty="0"/>
              <a:t>CTP-TCP</a:t>
            </a:r>
            <a:r>
              <a:rPr lang="en-US" altLang="en-US" sz="2400" dirty="0" smtClean="0"/>
              <a:t> is one of the largest among the fusion TCPs under the IEA. In 2015, the tokamaks involved in this TCP have continued to provide essential input to the ITER physics basis and to the reinforcement and consolidation of the ITER Research Plan</a:t>
            </a:r>
          </a:p>
          <a:p>
            <a:pPr marL="0" indent="0">
              <a:buNone/>
              <a:defRPr/>
            </a:pPr>
            <a:endParaRPr lang="en-US" altLang="en-US" dirty="0" smtClean="0"/>
          </a:p>
        </p:txBody>
      </p:sp>
    </p:spTree>
    <p:extLst>
      <p:ext uri="{BB962C8B-B14F-4D97-AF65-F5344CB8AC3E}">
        <p14:creationId xmlns:p14="http://schemas.microsoft.com/office/powerpoint/2010/main" val="1498929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27225" y="110219"/>
            <a:ext cx="7216775" cy="908050"/>
          </a:xfrm>
        </p:spPr>
        <p:txBody>
          <a:bodyPr/>
          <a:lstStyle/>
          <a:p>
            <a:r>
              <a:rPr lang="en-GB" altLang="en-US" dirty="0" smtClean="0"/>
              <a:t>Description </a:t>
            </a:r>
            <a:r>
              <a:rPr lang="en-GB" altLang="en-US" dirty="0"/>
              <a:t>of TCP participants</a:t>
            </a:r>
            <a:endParaRPr lang="en-US" altLang="en-US" dirty="0" smtClean="0"/>
          </a:p>
        </p:txBody>
      </p:sp>
      <p:sp>
        <p:nvSpPr>
          <p:cNvPr id="51203" name="Content Placeholder 2"/>
          <p:cNvSpPr>
            <a:spLocks noGrp="1"/>
          </p:cNvSpPr>
          <p:nvPr>
            <p:ph idx="1"/>
          </p:nvPr>
        </p:nvSpPr>
        <p:spPr>
          <a:xfrm>
            <a:off x="1836674" y="1001671"/>
            <a:ext cx="5834786" cy="5156200"/>
          </a:xfrm>
        </p:spPr>
        <p:txBody>
          <a:bodyPr/>
          <a:lstStyle/>
          <a:p>
            <a:r>
              <a:rPr lang="en-US" sz="2400" dirty="0" smtClean="0"/>
              <a:t>European </a:t>
            </a:r>
            <a:r>
              <a:rPr lang="en-US" sz="2400" dirty="0"/>
              <a:t>Atomic Energy Community (</a:t>
            </a:r>
            <a:r>
              <a:rPr lang="en-US" sz="2400" dirty="0" err="1"/>
              <a:t>Euratom</a:t>
            </a:r>
            <a:r>
              <a:rPr lang="en-US" sz="2400" dirty="0"/>
              <a:t>), European Union</a:t>
            </a:r>
            <a:endParaRPr lang="en-GB" sz="2400" dirty="0"/>
          </a:p>
          <a:p>
            <a:r>
              <a:rPr lang="en-US" sz="2400" dirty="0" smtClean="0"/>
              <a:t>Japan </a:t>
            </a:r>
            <a:r>
              <a:rPr lang="en-US" sz="2400" dirty="0"/>
              <a:t>Atomic Energy Agency (JAEA), Japan</a:t>
            </a:r>
            <a:endParaRPr lang="en-GB" sz="2400" dirty="0"/>
          </a:p>
          <a:p>
            <a:r>
              <a:rPr lang="en-US" sz="2400" dirty="0" smtClean="0"/>
              <a:t>United </a:t>
            </a:r>
            <a:r>
              <a:rPr lang="en-US" sz="2400" dirty="0"/>
              <a:t>States Department Of Energy (USDOE), United States</a:t>
            </a:r>
            <a:endParaRPr lang="en-GB" sz="2400" dirty="0"/>
          </a:p>
          <a:p>
            <a:r>
              <a:rPr lang="en-US" sz="2400" dirty="0" smtClean="0"/>
              <a:t>The </a:t>
            </a:r>
            <a:r>
              <a:rPr lang="en-US" sz="2400" dirty="0"/>
              <a:t>Korean Ministry of Education, Science And Technology (MEST), Korea.</a:t>
            </a:r>
            <a:endParaRPr lang="en-GB" sz="2400" dirty="0"/>
          </a:p>
          <a:p>
            <a:r>
              <a:rPr lang="en-US" sz="2400" dirty="0" smtClean="0"/>
              <a:t>The </a:t>
            </a:r>
            <a:r>
              <a:rPr lang="en-US" sz="2400" dirty="0"/>
              <a:t>Institute For Plasma Research (IPR), India.</a:t>
            </a:r>
            <a:endParaRPr lang="en-GB" sz="2400" dirty="0"/>
          </a:p>
          <a:p>
            <a:r>
              <a:rPr lang="en-US" sz="2400" dirty="0" smtClean="0"/>
              <a:t>ITER </a:t>
            </a:r>
            <a:r>
              <a:rPr lang="en-US" sz="2400" dirty="0"/>
              <a:t>International </a:t>
            </a:r>
            <a:r>
              <a:rPr lang="en-US" sz="2400" dirty="0" smtClean="0"/>
              <a:t>Organization</a:t>
            </a:r>
          </a:p>
          <a:p>
            <a:pPr marL="0" indent="0">
              <a:buNone/>
            </a:pPr>
            <a:endParaRPr lang="en-GB" sz="2400" dirty="0" smtClean="0"/>
          </a:p>
          <a:p>
            <a:r>
              <a:rPr lang="en-US" sz="2400" dirty="0" smtClean="0"/>
              <a:t> </a:t>
            </a:r>
            <a:r>
              <a:rPr lang="en-US" sz="2400" dirty="0"/>
              <a:t>ITER China Domestic Agency (</a:t>
            </a:r>
            <a:r>
              <a:rPr lang="en-US" sz="2400" dirty="0" smtClean="0"/>
              <a:t>CN-DA</a:t>
            </a:r>
            <a:r>
              <a:rPr lang="en-US" sz="2400" dirty="0"/>
              <a:t>)</a:t>
            </a:r>
            <a:endParaRPr lang="en-GB" sz="2400" dirty="0"/>
          </a:p>
          <a:p>
            <a:pPr marL="0" indent="0">
              <a:buClr>
                <a:schemeClr val="accent6"/>
              </a:buClr>
              <a:buNone/>
              <a:defRPr/>
            </a:pPr>
            <a:endParaRPr lang="en-US" altLang="en-US" sz="2400" dirty="0" smtClean="0"/>
          </a:p>
          <a:p>
            <a:pPr marL="0" indent="0">
              <a:buNone/>
              <a:defRPr/>
            </a:pPr>
            <a:endParaRPr lang="en-US" altLang="en-US" dirty="0" smtClean="0"/>
          </a:p>
        </p:txBody>
      </p:sp>
      <p:pic>
        <p:nvPicPr>
          <p:cNvPr id="2050" name="Picture 2" descr="Z:\www-jt60.naka.jaea.go.jp\lt\euratom_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136" y="1039565"/>
            <a:ext cx="898215" cy="64158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Z:\www-jt60.naka.jaea.go.jp\lt\Official_ITER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0564" y="4916382"/>
            <a:ext cx="1394694" cy="66501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Z:\www-jt60.naka.jaea.go.jp\lt\OFESLo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017" y="2568967"/>
            <a:ext cx="1239713" cy="7530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www-jt60.naka.jaea.go.jp\lt\nfri_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503" y="3607626"/>
            <a:ext cx="809625" cy="4095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Z:\www-jt60.naka.jaea.go.jp\lt\logo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830" y="1888323"/>
            <a:ext cx="895350" cy="4286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www-jt60.naka.jaea.go.jp\lt\LM_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537" y="5853710"/>
            <a:ext cx="14859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dnborba\Pictures\IP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2129" y="4028355"/>
            <a:ext cx="1154978" cy="85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3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688" y="240850"/>
            <a:ext cx="7216775" cy="908050"/>
          </a:xfrm>
        </p:spPr>
        <p:txBody>
          <a:bodyPr/>
          <a:lstStyle/>
          <a:p>
            <a:r>
              <a:rPr lang="en-GB" altLang="en-US" dirty="0"/>
              <a:t>Description of TCP participants</a:t>
            </a:r>
            <a:endParaRPr lang="en-GB" dirty="0"/>
          </a:p>
        </p:txBody>
      </p:sp>
      <p:sp>
        <p:nvSpPr>
          <p:cNvPr id="3" name="Content Placeholder 2"/>
          <p:cNvSpPr>
            <a:spLocks noGrp="1"/>
          </p:cNvSpPr>
          <p:nvPr>
            <p:ph idx="1"/>
          </p:nvPr>
        </p:nvSpPr>
        <p:spPr>
          <a:xfrm>
            <a:off x="1769733" y="669172"/>
            <a:ext cx="7196138" cy="5156200"/>
          </a:xfrm>
        </p:spPr>
        <p:txBody>
          <a:bodyPr/>
          <a:lstStyle/>
          <a:p>
            <a:pPr marL="0" indent="0">
              <a:buNone/>
            </a:pPr>
            <a:endParaRPr lang="en-US" sz="2400" dirty="0"/>
          </a:p>
          <a:p>
            <a:r>
              <a:rPr lang="en-GB" sz="2400" dirty="0" smtClean="0"/>
              <a:t> </a:t>
            </a:r>
            <a:r>
              <a:rPr lang="en-US" altLang="ja-JP" sz="2200" dirty="0" smtClean="0"/>
              <a:t>Cooperation </a:t>
            </a:r>
            <a:r>
              <a:rPr lang="en-US" altLang="ja-JP" sz="2200" dirty="0"/>
              <a:t>on large tokamaks </a:t>
            </a:r>
            <a:r>
              <a:rPr lang="en-US" altLang="ja-JP" sz="2200" dirty="0" smtClean="0"/>
              <a:t>started as the "Implementing </a:t>
            </a:r>
            <a:r>
              <a:rPr lang="en-US" altLang="ja-JP" sz="2200" dirty="0"/>
              <a:t>Agreement on Cooperation among the three large Tokamak facilities (JET, JT-60 and TFTR)" in Feb.19, 1986</a:t>
            </a:r>
            <a:endParaRPr lang="en-GB" sz="2200" dirty="0" smtClean="0"/>
          </a:p>
          <a:p>
            <a:r>
              <a:rPr lang="en-US" sz="2200" dirty="0" smtClean="0"/>
              <a:t>Participation </a:t>
            </a:r>
            <a:r>
              <a:rPr lang="en-US" sz="2200" dirty="0"/>
              <a:t>of the Government of Korea as a Contracting Party in this Agreement became effective as of 5 February </a:t>
            </a:r>
            <a:r>
              <a:rPr lang="en-US" sz="2200" dirty="0" smtClean="0"/>
              <a:t>2010</a:t>
            </a:r>
          </a:p>
          <a:p>
            <a:r>
              <a:rPr lang="en-US" sz="2200" dirty="0"/>
              <a:t>Participation of the Institute for Plasma Research, India, in this Agreement became effective as of 11 April 2011</a:t>
            </a:r>
            <a:r>
              <a:rPr lang="en-US" sz="2200" dirty="0" smtClean="0"/>
              <a:t>.</a:t>
            </a:r>
            <a:endParaRPr lang="en-GB" sz="2200" dirty="0"/>
          </a:p>
          <a:p>
            <a:r>
              <a:rPr lang="en-US" sz="2200" dirty="0"/>
              <a:t>Participation of ITER as a Contracting Party in the </a:t>
            </a:r>
            <a:r>
              <a:rPr lang="en-US" sz="2200" dirty="0" smtClean="0"/>
              <a:t>CTP</a:t>
            </a:r>
            <a:r>
              <a:rPr lang="en-US" sz="2200" dirty="0" smtClean="0">
                <a:solidFill>
                  <a:srgbClr val="FF0000"/>
                </a:solidFill>
              </a:rPr>
              <a:t>-</a:t>
            </a:r>
            <a:r>
              <a:rPr lang="en-US" sz="2200" dirty="0" smtClean="0"/>
              <a:t>IA </a:t>
            </a:r>
            <a:r>
              <a:rPr lang="en-US" sz="2200" dirty="0"/>
              <a:t>became effective as of 20 October 2012</a:t>
            </a:r>
            <a:r>
              <a:rPr lang="en-US" sz="2200" dirty="0" smtClean="0"/>
              <a:t>.</a:t>
            </a:r>
            <a:endParaRPr lang="en-GB" sz="2200" dirty="0" smtClean="0"/>
          </a:p>
          <a:p>
            <a:r>
              <a:rPr lang="en-US" sz="2200" dirty="0"/>
              <a:t>Participation of ITER China Domestic Agency (</a:t>
            </a:r>
            <a:r>
              <a:rPr lang="en-US" sz="2200" dirty="0" smtClean="0"/>
              <a:t>CN</a:t>
            </a:r>
            <a:r>
              <a:rPr lang="en-US" sz="2200" dirty="0" smtClean="0">
                <a:solidFill>
                  <a:srgbClr val="FF0000"/>
                </a:solidFill>
              </a:rPr>
              <a:t>-</a:t>
            </a:r>
            <a:r>
              <a:rPr lang="en-US" sz="2200" dirty="0" smtClean="0"/>
              <a:t>DA</a:t>
            </a:r>
            <a:r>
              <a:rPr lang="en-US" sz="2200" dirty="0"/>
              <a:t>) as a Contracting Party in the </a:t>
            </a:r>
            <a:r>
              <a:rPr lang="en-US" sz="2200" dirty="0" smtClean="0"/>
              <a:t>CTP-IA </a:t>
            </a:r>
            <a:r>
              <a:rPr lang="en-US" sz="2200" dirty="0"/>
              <a:t>became effective as of 16 January 2013</a:t>
            </a:r>
            <a:r>
              <a:rPr lang="en-US" sz="2200" dirty="0" smtClean="0"/>
              <a:t>.</a:t>
            </a:r>
            <a:endParaRPr lang="en-GB" sz="2200" dirty="0"/>
          </a:p>
          <a:p>
            <a:endParaRPr lang="en-GB" dirty="0"/>
          </a:p>
        </p:txBody>
      </p:sp>
    </p:spTree>
    <p:extLst>
      <p:ext uri="{BB962C8B-B14F-4D97-AF65-F5344CB8AC3E}">
        <p14:creationId xmlns:p14="http://schemas.microsoft.com/office/powerpoint/2010/main" val="1457667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63097" y="0"/>
            <a:ext cx="7216775" cy="908050"/>
          </a:xfrm>
        </p:spPr>
        <p:txBody>
          <a:bodyPr/>
          <a:lstStyle/>
          <a:p>
            <a:r>
              <a:rPr lang="en-GB" altLang="en-US" dirty="0"/>
              <a:t>TCP’s current programme of work.</a:t>
            </a:r>
            <a:endParaRPr lang="en-US" altLang="en-US" dirty="0" smtClean="0"/>
          </a:p>
        </p:txBody>
      </p:sp>
      <p:sp>
        <p:nvSpPr>
          <p:cNvPr id="50179" name="Content Placeholder 2"/>
          <p:cNvSpPr>
            <a:spLocks noGrp="1"/>
          </p:cNvSpPr>
          <p:nvPr>
            <p:ph idx="1"/>
          </p:nvPr>
        </p:nvSpPr>
        <p:spPr>
          <a:xfrm>
            <a:off x="1812926" y="885754"/>
            <a:ext cx="6853403" cy="5815297"/>
          </a:xfrm>
        </p:spPr>
        <p:txBody>
          <a:bodyPr/>
          <a:lstStyle/>
          <a:p>
            <a:pPr eaLnBrk="1" hangingPunct="1">
              <a:spcBef>
                <a:spcPts val="0"/>
              </a:spcBef>
              <a:spcAft>
                <a:spcPts val="600"/>
              </a:spcAft>
              <a:buClr>
                <a:schemeClr val="accent6"/>
              </a:buClr>
              <a:defRPr/>
            </a:pPr>
            <a:r>
              <a:rPr lang="en-US" altLang="ja-JP" sz="2400" dirty="0" smtClean="0">
                <a:ea typeface="ＭＳ Ｐゴシック" pitchFamily="34" charset="-128"/>
              </a:rPr>
              <a:t>Although not the only vehicle for information exchange under the CTP-TCP, the International Tokamak Physics Activity (ITPA) has become a key player in the years since ITPA Coordination has been assumed by the ITER Organization</a:t>
            </a:r>
            <a:endParaRPr lang="en-US" altLang="ja-JP" sz="2000" dirty="0" smtClean="0">
              <a:ea typeface="ＭＳ Ｐゴシック" pitchFamily="34" charset="-128"/>
            </a:endParaRPr>
          </a:p>
          <a:p>
            <a:pPr lvl="1" eaLnBrk="1" hangingPunct="1">
              <a:buClr>
                <a:schemeClr val="accent6"/>
              </a:buClr>
              <a:defRPr/>
            </a:pPr>
            <a:r>
              <a:rPr lang="en-US" altLang="ja-JP" sz="2200" dirty="0" smtClean="0">
                <a:solidFill>
                  <a:srgbClr val="FF0000"/>
                </a:solidFill>
                <a:ea typeface="ＭＳ Ｐゴシック" pitchFamily="34" charset="-128"/>
              </a:rPr>
              <a:t>ITPA activities now strongly focused on ITER priorities and coordinated by the IO</a:t>
            </a:r>
          </a:p>
          <a:p>
            <a:pPr lvl="1" eaLnBrk="1" hangingPunct="1">
              <a:buClr>
                <a:schemeClr val="accent6"/>
              </a:buClr>
              <a:defRPr/>
            </a:pPr>
            <a:r>
              <a:rPr lang="en-US" altLang="ja-JP" sz="2200" dirty="0" smtClean="0">
                <a:solidFill>
                  <a:srgbClr val="FF0000"/>
                </a:solidFill>
                <a:ea typeface="ＭＳ Ｐゴシック" pitchFamily="34" charset="-128"/>
              </a:rPr>
              <a:t>The 7 ITPA Topical Groups together cover all the priority physics areas </a:t>
            </a:r>
            <a:endParaRPr lang="en-US" altLang="ja-JP" sz="2200" dirty="0" smtClean="0">
              <a:solidFill>
                <a:srgbClr val="FF0000"/>
              </a:solidFill>
              <a:ea typeface="ＭＳ Ｐゴシック" pitchFamily="34" charset="-128"/>
            </a:endParaRPr>
          </a:p>
          <a:p>
            <a:pPr lvl="1" eaLnBrk="1" hangingPunct="1">
              <a:buClr>
                <a:schemeClr val="accent6"/>
              </a:buClr>
              <a:defRPr/>
            </a:pPr>
            <a:r>
              <a:rPr lang="en-US" sz="2400" dirty="0" smtClean="0"/>
              <a:t>Activities </a:t>
            </a:r>
            <a:r>
              <a:rPr lang="en-US" sz="2400" dirty="0" smtClean="0"/>
              <a:t>are </a:t>
            </a:r>
            <a:r>
              <a:rPr lang="en-US" sz="2400" dirty="0"/>
              <a:t>coordinated during the following </a:t>
            </a:r>
            <a:r>
              <a:rPr lang="en-US" sz="2400" dirty="0" smtClean="0"/>
              <a:t>annual workshops </a:t>
            </a:r>
            <a:r>
              <a:rPr lang="en-US" sz="2400" dirty="0"/>
              <a:t>and </a:t>
            </a:r>
            <a:r>
              <a:rPr lang="en-US" sz="2400" dirty="0" smtClean="0"/>
              <a:t>meetings:</a:t>
            </a:r>
            <a:r>
              <a:rPr lang="en-GB" sz="2400" dirty="0"/>
              <a:t> </a:t>
            </a:r>
            <a:r>
              <a:rPr lang="en-US" sz="2400" dirty="0" smtClean="0"/>
              <a:t>International </a:t>
            </a:r>
            <a:r>
              <a:rPr lang="en-US" sz="2400" dirty="0"/>
              <a:t>Tokamak Physics Activities (ITPA) Joint Experiments Workshop (</a:t>
            </a:r>
            <a:r>
              <a:rPr lang="en-US" sz="2400" dirty="0" smtClean="0"/>
              <a:t>JEX) and Meeting </a:t>
            </a:r>
            <a:r>
              <a:rPr lang="en-US" sz="2400" dirty="0"/>
              <a:t>of the ITPA Coordinating </a:t>
            </a:r>
            <a:r>
              <a:rPr lang="en-US" sz="2400" dirty="0" smtClean="0"/>
              <a:t>Committee. </a:t>
            </a:r>
            <a:endParaRPr lang="en-GB" sz="2400" dirty="0"/>
          </a:p>
          <a:p>
            <a:pPr eaLnBrk="1" hangingPunct="1">
              <a:buClr>
                <a:schemeClr val="accent6"/>
              </a:buClr>
              <a:defRPr/>
            </a:pPr>
            <a:endParaRPr lang="en-US" altLang="ja-JP" sz="2600" dirty="0" smtClean="0">
              <a:solidFill>
                <a:srgbClr val="FF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96788" y="0"/>
            <a:ext cx="7383085" cy="682388"/>
          </a:xfrm>
        </p:spPr>
        <p:txBody>
          <a:bodyPr/>
          <a:lstStyle/>
          <a:p>
            <a:r>
              <a:rPr lang="en-US" altLang="en-US" dirty="0" smtClean="0">
                <a:ea typeface="ＭＳ Ｐゴシック" pitchFamily="34" charset="-128"/>
              </a:rPr>
              <a:t>ITPA Joint Experiments for 2016</a:t>
            </a:r>
            <a:endParaRPr lang="en-US" altLang="en-US" dirty="0" smtClean="0"/>
          </a:p>
        </p:txBody>
      </p:sp>
      <p:sp>
        <p:nvSpPr>
          <p:cNvPr id="4" name="Content Placeholder 2"/>
          <p:cNvSpPr>
            <a:spLocks noGrp="1"/>
          </p:cNvSpPr>
          <p:nvPr>
            <p:ph idx="1"/>
          </p:nvPr>
        </p:nvSpPr>
        <p:spPr>
          <a:xfrm>
            <a:off x="1569493" y="598648"/>
            <a:ext cx="7574507" cy="889910"/>
          </a:xfrm>
        </p:spPr>
        <p:txBody>
          <a:bodyPr/>
          <a:lstStyle/>
          <a:p>
            <a:pPr eaLnBrk="1" hangingPunct="1">
              <a:spcBef>
                <a:spcPts val="0"/>
              </a:spcBef>
              <a:spcAft>
                <a:spcPts val="1200"/>
              </a:spcAft>
              <a:buClr>
                <a:schemeClr val="accent6"/>
              </a:buClr>
              <a:defRPr/>
            </a:pPr>
            <a:r>
              <a:rPr lang="en-US" altLang="ja-JP" sz="2400" dirty="0" smtClean="0">
                <a:ea typeface="ＭＳ Ｐゴシック" pitchFamily="34" charset="-128"/>
              </a:rPr>
              <a:t>Summary of ongoing and new Topical Group proposals </a:t>
            </a:r>
            <a:endParaRPr lang="en-US" altLang="ja-JP" sz="2000" dirty="0" smtClean="0">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2583423062"/>
              </p:ext>
            </p:extLst>
          </p:nvPr>
        </p:nvGraphicFramePr>
        <p:xfrm>
          <a:off x="1942270" y="1152101"/>
          <a:ext cx="6839480" cy="5416332"/>
        </p:xfrm>
        <a:graphic>
          <a:graphicData uri="http://schemas.openxmlformats.org/drawingml/2006/table">
            <a:tbl>
              <a:tblPr firstRow="1" bandRow="1">
                <a:tableStyleId>{E269D01E-BC32-4049-B463-5C60D7B0CCD2}</a:tableStyleId>
              </a:tblPr>
              <a:tblGrid>
                <a:gridCol w="1838159"/>
                <a:gridCol w="1310185"/>
                <a:gridCol w="1064525"/>
                <a:gridCol w="1091822"/>
                <a:gridCol w="1534789"/>
              </a:tblGrid>
              <a:tr h="690194">
                <a:tc>
                  <a:txBody>
                    <a:bodyPr/>
                    <a:lstStyle/>
                    <a:p>
                      <a:pPr algn="ctr"/>
                      <a:r>
                        <a:rPr lang="en-US" sz="2000" dirty="0" smtClean="0"/>
                        <a:t>Topical</a:t>
                      </a:r>
                      <a:r>
                        <a:rPr lang="en-US" sz="2000" baseline="0" dirty="0" smtClean="0"/>
                        <a:t> Group</a:t>
                      </a:r>
                      <a:endParaRPr lang="en-US" sz="2000" dirty="0" smtClean="0"/>
                    </a:p>
                  </a:txBody>
                  <a:tcPr marL="91423" marR="91423" marT="45718" marB="45718" anchor="ctr"/>
                </a:tc>
                <a:tc>
                  <a:txBody>
                    <a:bodyPr/>
                    <a:lstStyle/>
                    <a:p>
                      <a:pPr algn="ctr"/>
                      <a:r>
                        <a:rPr lang="en-US" sz="2000" dirty="0" smtClean="0"/>
                        <a:t>2015</a:t>
                      </a:r>
                    </a:p>
                    <a:p>
                      <a:pPr algn="ctr"/>
                      <a:r>
                        <a:rPr lang="en-US" sz="2000" dirty="0" smtClean="0"/>
                        <a:t>continue</a:t>
                      </a:r>
                    </a:p>
                  </a:txBody>
                  <a:tcPr marL="91423" marR="91423" marT="45718" marB="45718" anchor="ctr"/>
                </a:tc>
                <a:tc>
                  <a:txBody>
                    <a:bodyPr/>
                    <a:lstStyle/>
                    <a:p>
                      <a:pPr algn="ctr"/>
                      <a:r>
                        <a:rPr lang="en-US" sz="2000" dirty="0" smtClean="0"/>
                        <a:t>2016</a:t>
                      </a:r>
                    </a:p>
                    <a:p>
                      <a:pPr algn="ctr"/>
                      <a:r>
                        <a:rPr lang="en-US" sz="2000" dirty="0" smtClean="0"/>
                        <a:t>new</a:t>
                      </a:r>
                    </a:p>
                  </a:txBody>
                  <a:tcPr marL="91423" marR="91423" marT="45718" marB="45718" anchor="ctr"/>
                </a:tc>
                <a:tc>
                  <a:txBody>
                    <a:bodyPr/>
                    <a:lstStyle/>
                    <a:p>
                      <a:pPr algn="ctr"/>
                      <a:r>
                        <a:rPr lang="en-US" sz="2000" dirty="0" smtClean="0"/>
                        <a:t>2016</a:t>
                      </a:r>
                    </a:p>
                    <a:p>
                      <a:pPr algn="ctr"/>
                      <a:r>
                        <a:rPr lang="en-US" sz="2000" dirty="0" smtClean="0"/>
                        <a:t>total</a:t>
                      </a:r>
                    </a:p>
                  </a:txBody>
                  <a:tcPr marL="91423" marR="91423" marT="45718" marB="45718" anchor="ctr"/>
                </a:tc>
                <a:tc>
                  <a:txBody>
                    <a:bodyPr/>
                    <a:lstStyle/>
                    <a:p>
                      <a:pPr algn="ctr"/>
                      <a:r>
                        <a:rPr kumimoji="1" lang="en-US" sz="2000" kern="1200" dirty="0" smtClean="0">
                          <a:effectLst/>
                        </a:rPr>
                        <a:t>2016 ITER</a:t>
                      </a:r>
                    </a:p>
                    <a:p>
                      <a:pPr algn="ctr"/>
                      <a:r>
                        <a:rPr kumimoji="1" lang="en-US" sz="2000" kern="1200" dirty="0" smtClean="0">
                          <a:effectLst/>
                        </a:rPr>
                        <a:t>Priority 1</a:t>
                      </a:r>
                      <a:endParaRPr kumimoji="1" lang="en-US" sz="2000" b="1" kern="1200" dirty="0" smtClean="0">
                        <a:solidFill>
                          <a:schemeClr val="lt1"/>
                        </a:solidFill>
                        <a:effectLst/>
                        <a:latin typeface="+mn-lt"/>
                        <a:ea typeface="+mn-ea"/>
                        <a:cs typeface="+mn-cs"/>
                      </a:endParaRPr>
                    </a:p>
                  </a:txBody>
                  <a:tcPr marL="91423" marR="91423" marT="45718" marB="45718" anchor="ctr"/>
                </a:tc>
              </a:tr>
              <a:tr h="494126">
                <a:tc>
                  <a:txBody>
                    <a:bodyPr/>
                    <a:lstStyle/>
                    <a:p>
                      <a:r>
                        <a:rPr lang="en-US" sz="1800" b="1" dirty="0" err="1" smtClean="0"/>
                        <a:t>Divertor</a:t>
                      </a:r>
                      <a:r>
                        <a:rPr lang="en-US" sz="1800" b="1" dirty="0" smtClean="0"/>
                        <a:t> &amp; SOL</a:t>
                      </a:r>
                      <a:endParaRPr lang="en-US" sz="1800" b="1" dirty="0"/>
                    </a:p>
                  </a:txBody>
                  <a:tcPr marL="91423" marR="91423" marT="45718" marB="45718" anchor="ctr"/>
                </a:tc>
                <a:tc>
                  <a:txBody>
                    <a:bodyPr/>
                    <a:lstStyle/>
                    <a:p>
                      <a:pPr algn="ctr"/>
                      <a:r>
                        <a:rPr lang="en-US" sz="2000" b="1" dirty="0" smtClean="0"/>
                        <a:t>7</a:t>
                      </a:r>
                      <a:endParaRPr lang="en-US" sz="2000" b="1" dirty="0"/>
                    </a:p>
                  </a:txBody>
                  <a:tcPr marL="91423" marR="91423" marT="45718" marB="45718" anchor="ctr"/>
                </a:tc>
                <a:tc>
                  <a:txBody>
                    <a:bodyPr/>
                    <a:lstStyle/>
                    <a:p>
                      <a:pPr algn="ctr"/>
                      <a:r>
                        <a:rPr lang="en-US" sz="2000" b="1" dirty="0" smtClean="0"/>
                        <a:t>3</a:t>
                      </a:r>
                      <a:endParaRPr lang="en-US" sz="2000" b="1" dirty="0"/>
                    </a:p>
                  </a:txBody>
                  <a:tcPr marL="91423" marR="91423" marT="45718" marB="45718" anchor="ctr"/>
                </a:tc>
                <a:tc>
                  <a:txBody>
                    <a:bodyPr/>
                    <a:lstStyle/>
                    <a:p>
                      <a:pPr algn="ctr"/>
                      <a:r>
                        <a:rPr lang="en-US" sz="2000" b="1" dirty="0" smtClean="0"/>
                        <a:t>10</a:t>
                      </a:r>
                      <a:endParaRPr lang="en-US" sz="2000" b="1" dirty="0"/>
                    </a:p>
                  </a:txBody>
                  <a:tcPr marL="91423" marR="91423" marT="45718" marB="45718" anchor="ctr"/>
                </a:tc>
                <a:tc>
                  <a:txBody>
                    <a:bodyPr/>
                    <a:lstStyle/>
                    <a:p>
                      <a:pPr algn="ctr"/>
                      <a:r>
                        <a:rPr lang="en-US" sz="2000" b="1" dirty="0" smtClean="0"/>
                        <a:t>2</a:t>
                      </a:r>
                      <a:endParaRPr lang="en-US" sz="2000" b="1" dirty="0"/>
                    </a:p>
                  </a:txBody>
                  <a:tcPr marL="91423" marR="91423" marT="45718" marB="45718" anchor="ctr"/>
                </a:tc>
              </a:tr>
              <a:tr h="494126">
                <a:tc>
                  <a:txBody>
                    <a:bodyPr/>
                    <a:lstStyle/>
                    <a:p>
                      <a:r>
                        <a:rPr lang="en-US" sz="1800" b="1" dirty="0" smtClean="0"/>
                        <a:t>Diagnostics</a:t>
                      </a:r>
                      <a:endParaRPr lang="en-US" sz="1800" b="1" dirty="0"/>
                    </a:p>
                  </a:txBody>
                  <a:tcPr marL="91423" marR="91423" marT="45718" marB="45718" anchor="ctr"/>
                </a:tc>
                <a:tc>
                  <a:txBody>
                    <a:bodyPr/>
                    <a:lstStyle/>
                    <a:p>
                      <a:pPr algn="ctr"/>
                      <a:r>
                        <a:rPr lang="en-US" sz="2000" b="1" dirty="0" smtClean="0"/>
                        <a:t>7</a:t>
                      </a:r>
                      <a:endParaRPr lang="en-US" sz="2000" b="1" dirty="0"/>
                    </a:p>
                  </a:txBody>
                  <a:tcPr marL="91423" marR="91423" marT="45718" marB="45718" anchor="ctr"/>
                </a:tc>
                <a:tc>
                  <a:txBody>
                    <a:bodyPr/>
                    <a:lstStyle/>
                    <a:p>
                      <a:pPr algn="ctr"/>
                      <a:r>
                        <a:rPr lang="en-US" sz="2000" b="1" dirty="0" smtClean="0"/>
                        <a:t>1</a:t>
                      </a:r>
                      <a:endParaRPr lang="en-US" sz="2000" b="1" dirty="0"/>
                    </a:p>
                  </a:txBody>
                  <a:tcPr marL="91423" marR="91423" marT="45718" marB="45718" anchor="ctr"/>
                </a:tc>
                <a:tc>
                  <a:txBody>
                    <a:bodyPr/>
                    <a:lstStyle/>
                    <a:p>
                      <a:pPr algn="ctr"/>
                      <a:r>
                        <a:rPr lang="en-US" sz="2000" b="1" dirty="0" smtClean="0"/>
                        <a:t>8</a:t>
                      </a:r>
                      <a:endParaRPr lang="en-US" sz="2000" b="1" dirty="0"/>
                    </a:p>
                  </a:txBody>
                  <a:tcPr marL="91423" marR="91423" marT="45718" marB="45718" anchor="ctr"/>
                </a:tc>
                <a:tc>
                  <a:txBody>
                    <a:bodyPr/>
                    <a:lstStyle/>
                    <a:p>
                      <a:pPr algn="ctr"/>
                      <a:r>
                        <a:rPr lang="en-US" sz="2000" b="1" dirty="0" smtClean="0"/>
                        <a:t>3</a:t>
                      </a:r>
                      <a:endParaRPr lang="en-US" sz="2000" b="1" dirty="0"/>
                    </a:p>
                  </a:txBody>
                  <a:tcPr marL="91423" marR="91423" marT="45718" marB="45718" anchor="ctr"/>
                </a:tc>
              </a:tr>
              <a:tr h="494126">
                <a:tc>
                  <a:txBody>
                    <a:bodyPr/>
                    <a:lstStyle/>
                    <a:p>
                      <a:r>
                        <a:rPr lang="en-US" sz="1800" b="1" dirty="0" smtClean="0"/>
                        <a:t>Pedestal</a:t>
                      </a:r>
                      <a:endParaRPr lang="en-US" sz="1800" b="1" dirty="0"/>
                    </a:p>
                  </a:txBody>
                  <a:tcPr marL="91423" marR="91423" marT="45718" marB="45718" anchor="ctr"/>
                </a:tc>
                <a:tc>
                  <a:txBody>
                    <a:bodyPr/>
                    <a:lstStyle/>
                    <a:p>
                      <a:pPr algn="ctr"/>
                      <a:r>
                        <a:rPr lang="en-US" sz="2000" b="1" dirty="0" smtClean="0"/>
                        <a:t>6</a:t>
                      </a:r>
                      <a:endParaRPr lang="en-US" sz="2000" b="1" dirty="0"/>
                    </a:p>
                  </a:txBody>
                  <a:tcPr marL="91423" marR="91423" marT="45718" marB="45718" anchor="ctr"/>
                </a:tc>
                <a:tc>
                  <a:txBody>
                    <a:bodyPr/>
                    <a:lstStyle/>
                    <a:p>
                      <a:pPr algn="ctr"/>
                      <a:r>
                        <a:rPr lang="en-US" sz="2000" b="1" dirty="0" smtClean="0"/>
                        <a:t>1</a:t>
                      </a:r>
                      <a:endParaRPr lang="en-US" sz="2000" b="1" dirty="0"/>
                    </a:p>
                  </a:txBody>
                  <a:tcPr marL="91423" marR="91423" marT="45718" marB="45718" anchor="ctr"/>
                </a:tc>
                <a:tc>
                  <a:txBody>
                    <a:bodyPr/>
                    <a:lstStyle/>
                    <a:p>
                      <a:pPr algn="ctr"/>
                      <a:r>
                        <a:rPr lang="en-US" sz="2000" b="1" dirty="0" smtClean="0"/>
                        <a:t>7</a:t>
                      </a:r>
                      <a:endParaRPr lang="en-US" sz="2000" b="1" dirty="0"/>
                    </a:p>
                  </a:txBody>
                  <a:tcPr marL="91423" marR="91423" marT="45718" marB="45718" anchor="ctr"/>
                </a:tc>
                <a:tc>
                  <a:txBody>
                    <a:bodyPr/>
                    <a:lstStyle/>
                    <a:p>
                      <a:pPr algn="ctr"/>
                      <a:r>
                        <a:rPr lang="en-US" sz="2000" b="1" dirty="0" smtClean="0"/>
                        <a:t>1</a:t>
                      </a:r>
                      <a:endParaRPr lang="en-US" sz="2000" b="1" dirty="0"/>
                    </a:p>
                  </a:txBody>
                  <a:tcPr marL="91423" marR="91423" marT="45718" marB="45718" anchor="ctr"/>
                </a:tc>
              </a:tr>
              <a:tr h="494126">
                <a:tc>
                  <a:txBody>
                    <a:bodyPr/>
                    <a:lstStyle/>
                    <a:p>
                      <a:r>
                        <a:rPr lang="en-US" sz="1800" b="1" dirty="0" smtClean="0"/>
                        <a:t>Energetic</a:t>
                      </a:r>
                      <a:r>
                        <a:rPr lang="en-US" sz="1800" b="1" baseline="0" dirty="0" smtClean="0"/>
                        <a:t> particles</a:t>
                      </a:r>
                      <a:endParaRPr lang="en-US" sz="1800" b="1" dirty="0"/>
                    </a:p>
                  </a:txBody>
                  <a:tcPr marL="91423" marR="91423" marT="45718" marB="45718" anchor="ctr"/>
                </a:tc>
                <a:tc>
                  <a:txBody>
                    <a:bodyPr/>
                    <a:lstStyle/>
                    <a:p>
                      <a:pPr algn="ctr"/>
                      <a:r>
                        <a:rPr lang="en-US" sz="2000" b="1" dirty="0" smtClean="0"/>
                        <a:t>2</a:t>
                      </a:r>
                      <a:endParaRPr lang="en-US" sz="2000" b="1" dirty="0"/>
                    </a:p>
                  </a:txBody>
                  <a:tcPr marL="91423" marR="91423" marT="45718" marB="45718" anchor="ctr"/>
                </a:tc>
                <a:tc>
                  <a:txBody>
                    <a:bodyPr/>
                    <a:lstStyle/>
                    <a:p>
                      <a:pPr algn="ctr"/>
                      <a:r>
                        <a:rPr lang="en-US" sz="2000" b="1" dirty="0" smtClean="0"/>
                        <a:t>3</a:t>
                      </a:r>
                      <a:endParaRPr lang="en-US" sz="2000" b="1" dirty="0"/>
                    </a:p>
                  </a:txBody>
                  <a:tcPr marL="91423" marR="91423" marT="45718" marB="45718" anchor="ctr"/>
                </a:tc>
                <a:tc>
                  <a:txBody>
                    <a:bodyPr/>
                    <a:lstStyle/>
                    <a:p>
                      <a:pPr algn="ctr"/>
                      <a:r>
                        <a:rPr lang="en-US" sz="2000" b="1" dirty="0" smtClean="0"/>
                        <a:t>5</a:t>
                      </a:r>
                      <a:endParaRPr lang="en-US" sz="2000" b="1" dirty="0"/>
                    </a:p>
                  </a:txBody>
                  <a:tcPr marL="91423" marR="91423" marT="45718" marB="45718" anchor="ctr"/>
                </a:tc>
                <a:tc>
                  <a:txBody>
                    <a:bodyPr/>
                    <a:lstStyle/>
                    <a:p>
                      <a:pPr algn="ctr"/>
                      <a:r>
                        <a:rPr lang="en-US" sz="2000" b="1" dirty="0" smtClean="0"/>
                        <a:t>1</a:t>
                      </a:r>
                      <a:endParaRPr lang="en-US" sz="2000" b="1" dirty="0"/>
                    </a:p>
                  </a:txBody>
                  <a:tcPr marL="91423" marR="91423" marT="45718" marB="45718" anchor="ctr"/>
                </a:tc>
              </a:tr>
              <a:tr h="494126">
                <a:tc>
                  <a:txBody>
                    <a:bodyPr/>
                    <a:lstStyle/>
                    <a:p>
                      <a:r>
                        <a:rPr lang="en-US" sz="1800" b="1" dirty="0" smtClean="0"/>
                        <a:t>Integrated</a:t>
                      </a:r>
                      <a:r>
                        <a:rPr lang="en-US" sz="1800" b="1" baseline="0" dirty="0" smtClean="0"/>
                        <a:t> Operational Scenarios</a:t>
                      </a:r>
                      <a:endParaRPr lang="en-US" sz="1800" b="1" dirty="0"/>
                    </a:p>
                  </a:txBody>
                  <a:tcPr marL="91423" marR="91423" marT="45718" marB="45718" anchor="ctr"/>
                </a:tc>
                <a:tc>
                  <a:txBody>
                    <a:bodyPr/>
                    <a:lstStyle/>
                    <a:p>
                      <a:pPr algn="ctr"/>
                      <a:r>
                        <a:rPr lang="en-US" sz="2000" b="1" dirty="0" smtClean="0"/>
                        <a:t>8</a:t>
                      </a:r>
                      <a:endParaRPr lang="en-US" sz="2000" b="1" dirty="0"/>
                    </a:p>
                  </a:txBody>
                  <a:tcPr marL="91423" marR="91423" marT="45718" marB="45718" anchor="ctr"/>
                </a:tc>
                <a:tc>
                  <a:txBody>
                    <a:bodyPr/>
                    <a:lstStyle/>
                    <a:p>
                      <a:pPr algn="ctr"/>
                      <a:r>
                        <a:rPr lang="en-US" sz="2000" b="1" dirty="0" smtClean="0"/>
                        <a:t>1</a:t>
                      </a:r>
                      <a:endParaRPr lang="en-US" sz="2000" b="1" dirty="0"/>
                    </a:p>
                  </a:txBody>
                  <a:tcPr marL="91423" marR="91423" marT="45718" marB="45718" anchor="ctr"/>
                </a:tc>
                <a:tc>
                  <a:txBody>
                    <a:bodyPr/>
                    <a:lstStyle/>
                    <a:p>
                      <a:pPr algn="ctr"/>
                      <a:r>
                        <a:rPr lang="en-US" sz="2000" b="1" dirty="0" smtClean="0"/>
                        <a:t>9</a:t>
                      </a:r>
                      <a:endParaRPr lang="en-US" sz="2000" b="1" dirty="0"/>
                    </a:p>
                  </a:txBody>
                  <a:tcPr marL="91423" marR="91423" marT="45718" marB="45718" anchor="ctr"/>
                </a:tc>
                <a:tc>
                  <a:txBody>
                    <a:bodyPr/>
                    <a:lstStyle/>
                    <a:p>
                      <a:pPr algn="ctr"/>
                      <a:r>
                        <a:rPr lang="en-US" sz="2000" b="1" dirty="0" smtClean="0"/>
                        <a:t>1</a:t>
                      </a:r>
                      <a:endParaRPr lang="en-US" sz="2000" b="1" dirty="0"/>
                    </a:p>
                  </a:txBody>
                  <a:tcPr marL="91423" marR="91423" marT="45718" marB="45718" anchor="ctr"/>
                </a:tc>
              </a:tr>
              <a:tr h="494126">
                <a:tc>
                  <a:txBody>
                    <a:bodyPr/>
                    <a:lstStyle/>
                    <a:p>
                      <a:r>
                        <a:rPr lang="en-US" sz="1800" b="1" dirty="0" smtClean="0"/>
                        <a:t>MHD</a:t>
                      </a:r>
                      <a:r>
                        <a:rPr lang="en-US" sz="1800" b="1" baseline="0" dirty="0" smtClean="0"/>
                        <a:t> Stability</a:t>
                      </a:r>
                      <a:endParaRPr lang="en-US" sz="1800" b="1" dirty="0"/>
                    </a:p>
                  </a:txBody>
                  <a:tcPr marL="91423" marR="91423" marT="45718" marB="45718" anchor="ctr"/>
                </a:tc>
                <a:tc>
                  <a:txBody>
                    <a:bodyPr/>
                    <a:lstStyle/>
                    <a:p>
                      <a:pPr algn="ctr"/>
                      <a:r>
                        <a:rPr lang="en-US" sz="2000" b="1" dirty="0" smtClean="0"/>
                        <a:t>11</a:t>
                      </a:r>
                      <a:endParaRPr lang="en-US" sz="2000" b="1" dirty="0"/>
                    </a:p>
                  </a:txBody>
                  <a:tcPr marL="91423" marR="91423" marT="45718" marB="45718" anchor="ctr"/>
                </a:tc>
                <a:tc>
                  <a:txBody>
                    <a:bodyPr/>
                    <a:lstStyle/>
                    <a:p>
                      <a:pPr algn="ctr"/>
                      <a:r>
                        <a:rPr lang="en-US" sz="2000" b="1" dirty="0" smtClean="0"/>
                        <a:t>2</a:t>
                      </a:r>
                      <a:endParaRPr lang="en-US" sz="2000" b="1" dirty="0"/>
                    </a:p>
                  </a:txBody>
                  <a:tcPr marL="91423" marR="91423" marT="45718" marB="45718" anchor="ctr"/>
                </a:tc>
                <a:tc>
                  <a:txBody>
                    <a:bodyPr/>
                    <a:lstStyle/>
                    <a:p>
                      <a:pPr algn="ctr"/>
                      <a:r>
                        <a:rPr lang="en-US" sz="2000" b="1" dirty="0" smtClean="0"/>
                        <a:t>13</a:t>
                      </a:r>
                      <a:endParaRPr lang="en-US" sz="2000" b="1" dirty="0"/>
                    </a:p>
                  </a:txBody>
                  <a:tcPr marL="91423" marR="91423" marT="45718" marB="45718" anchor="ctr"/>
                </a:tc>
                <a:tc>
                  <a:txBody>
                    <a:bodyPr/>
                    <a:lstStyle/>
                    <a:p>
                      <a:pPr algn="ctr"/>
                      <a:r>
                        <a:rPr lang="en-US" sz="2000" b="1" dirty="0" smtClean="0"/>
                        <a:t>4</a:t>
                      </a:r>
                      <a:endParaRPr lang="en-US" sz="2000" b="1" dirty="0"/>
                    </a:p>
                  </a:txBody>
                  <a:tcPr marL="91423" marR="91423" marT="45718" marB="45718" anchor="ctr"/>
                </a:tc>
              </a:tr>
              <a:tr h="690194">
                <a:tc>
                  <a:txBody>
                    <a:bodyPr/>
                    <a:lstStyle/>
                    <a:p>
                      <a:r>
                        <a:rPr lang="en-US" sz="1800" b="1" dirty="0" smtClean="0"/>
                        <a:t>Transport</a:t>
                      </a:r>
                      <a:r>
                        <a:rPr lang="en-US" sz="1800" b="1" baseline="0" dirty="0" smtClean="0"/>
                        <a:t> &amp; Confinement</a:t>
                      </a:r>
                      <a:endParaRPr lang="en-US" sz="1800" b="1" dirty="0"/>
                    </a:p>
                  </a:txBody>
                  <a:tcPr marL="91423" marR="91423" marT="45718" marB="45718" anchor="ctr"/>
                </a:tc>
                <a:tc>
                  <a:txBody>
                    <a:bodyPr/>
                    <a:lstStyle/>
                    <a:p>
                      <a:pPr algn="ctr"/>
                      <a:r>
                        <a:rPr lang="en-US" sz="2000" b="1" dirty="0" smtClean="0"/>
                        <a:t>12</a:t>
                      </a:r>
                      <a:endParaRPr lang="en-US" sz="2000" b="1" dirty="0"/>
                    </a:p>
                  </a:txBody>
                  <a:tcPr marL="91423" marR="91423" marT="45718" marB="45718" anchor="ctr"/>
                </a:tc>
                <a:tc>
                  <a:txBody>
                    <a:bodyPr/>
                    <a:lstStyle/>
                    <a:p>
                      <a:pPr algn="ctr"/>
                      <a:r>
                        <a:rPr lang="en-US" sz="2000" b="1" dirty="0" smtClean="0"/>
                        <a:t>1</a:t>
                      </a:r>
                    </a:p>
                  </a:txBody>
                  <a:tcPr marL="91423" marR="91423" marT="45718" marB="45718" anchor="ctr"/>
                </a:tc>
                <a:tc>
                  <a:txBody>
                    <a:bodyPr/>
                    <a:lstStyle/>
                    <a:p>
                      <a:pPr algn="ctr"/>
                      <a:r>
                        <a:rPr lang="en-US" sz="2000" b="1" dirty="0" smtClean="0"/>
                        <a:t>13</a:t>
                      </a:r>
                      <a:endParaRPr lang="en-US" sz="2000" b="1" dirty="0"/>
                    </a:p>
                  </a:txBody>
                  <a:tcPr marL="91423" marR="91423" marT="45718" marB="45718" anchor="ctr"/>
                </a:tc>
                <a:tc>
                  <a:txBody>
                    <a:bodyPr/>
                    <a:lstStyle/>
                    <a:p>
                      <a:pPr algn="ctr"/>
                      <a:r>
                        <a:rPr lang="en-US" sz="2000" b="1" dirty="0" smtClean="0"/>
                        <a:t>4</a:t>
                      </a:r>
                      <a:endParaRPr lang="en-US" sz="2000" b="1" dirty="0"/>
                    </a:p>
                  </a:txBody>
                  <a:tcPr marL="91423" marR="91423" marT="45718" marB="45718" anchor="ctr"/>
                </a:tc>
              </a:tr>
              <a:tr h="494126">
                <a:tc>
                  <a:txBody>
                    <a:bodyPr/>
                    <a:lstStyle/>
                    <a:p>
                      <a:r>
                        <a:rPr lang="en-US" sz="1800" b="1" dirty="0" smtClean="0"/>
                        <a:t>Total</a:t>
                      </a:r>
                      <a:endParaRPr lang="en-US" sz="1800" b="1" dirty="0"/>
                    </a:p>
                  </a:txBody>
                  <a:tcPr marL="91423" marR="91423" marT="45718" marB="45718" anchor="ctr"/>
                </a:tc>
                <a:tc>
                  <a:txBody>
                    <a:bodyPr/>
                    <a:lstStyle/>
                    <a:p>
                      <a:pPr algn="ctr"/>
                      <a:r>
                        <a:rPr lang="en-US" sz="2000" b="1" dirty="0" smtClean="0"/>
                        <a:t>53</a:t>
                      </a:r>
                      <a:endParaRPr lang="en-US" sz="2000" b="1" dirty="0"/>
                    </a:p>
                  </a:txBody>
                  <a:tcPr marL="91423" marR="91423" marT="45718" marB="45718" anchor="ctr"/>
                </a:tc>
                <a:tc>
                  <a:txBody>
                    <a:bodyPr/>
                    <a:lstStyle/>
                    <a:p>
                      <a:pPr algn="ctr"/>
                      <a:r>
                        <a:rPr lang="en-US" sz="2000" b="1" dirty="0" smtClean="0"/>
                        <a:t>12</a:t>
                      </a:r>
                      <a:endParaRPr lang="en-US" sz="2000" b="1" dirty="0"/>
                    </a:p>
                  </a:txBody>
                  <a:tcPr marL="91423" marR="91423" marT="45718" marB="45718" anchor="ctr"/>
                </a:tc>
                <a:tc>
                  <a:txBody>
                    <a:bodyPr/>
                    <a:lstStyle/>
                    <a:p>
                      <a:pPr algn="ctr"/>
                      <a:r>
                        <a:rPr lang="en-US" sz="2000" b="1" dirty="0" smtClean="0"/>
                        <a:t>65</a:t>
                      </a:r>
                      <a:endParaRPr lang="en-US" sz="2000" b="1" dirty="0"/>
                    </a:p>
                  </a:txBody>
                  <a:tcPr marL="91423" marR="91423" marT="45718" marB="45718" anchor="ctr"/>
                </a:tc>
                <a:tc>
                  <a:txBody>
                    <a:bodyPr/>
                    <a:lstStyle/>
                    <a:p>
                      <a:pPr algn="ctr"/>
                      <a:r>
                        <a:rPr lang="en-US" sz="2000" b="1" dirty="0" smtClean="0"/>
                        <a:t>16</a:t>
                      </a:r>
                      <a:endParaRPr lang="en-US" sz="2000" b="1" dirty="0"/>
                    </a:p>
                  </a:txBody>
                  <a:tcPr marL="91423" marR="91423" marT="45718" marB="45718" anchor="ctr"/>
                </a:tc>
              </a:tr>
            </a:tbl>
          </a:graphicData>
        </a:graphic>
      </p:graphicFrame>
    </p:spTree>
    <p:extLst>
      <p:ext uri="{BB962C8B-B14F-4D97-AF65-F5344CB8AC3E}">
        <p14:creationId xmlns:p14="http://schemas.microsoft.com/office/powerpoint/2010/main" val="1523748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74972" y="261257"/>
            <a:ext cx="7216775" cy="908050"/>
          </a:xfrm>
        </p:spPr>
        <p:txBody>
          <a:bodyPr/>
          <a:lstStyle/>
          <a:p>
            <a:pPr algn="ctr"/>
            <a:r>
              <a:rPr lang="en-GB" altLang="en-US" dirty="0"/>
              <a:t>TCP’s current programme of </a:t>
            </a:r>
            <a:r>
              <a:rPr lang="en-GB" altLang="en-US" dirty="0" smtClean="0"/>
              <a:t>work </a:t>
            </a:r>
            <a:r>
              <a:rPr lang="en-US" altLang="en-US" dirty="0" smtClean="0">
                <a:ea typeface="ＭＳ Ｐゴシック" pitchFamily="34" charset="-128"/>
              </a:rPr>
              <a:t>2015 personnel exchanges</a:t>
            </a:r>
            <a:endParaRPr lang="en-US" altLang="en-US" dirty="0" smtClean="0"/>
          </a:p>
        </p:txBody>
      </p:sp>
      <p:sp>
        <p:nvSpPr>
          <p:cNvPr id="50179" name="Content Placeholder 2"/>
          <p:cNvSpPr>
            <a:spLocks noGrp="1"/>
          </p:cNvSpPr>
          <p:nvPr>
            <p:ph idx="1"/>
          </p:nvPr>
        </p:nvSpPr>
        <p:spPr>
          <a:xfrm>
            <a:off x="1719618" y="1290131"/>
            <a:ext cx="7424382" cy="5089045"/>
          </a:xfrm>
        </p:spPr>
        <p:txBody>
          <a:bodyPr/>
          <a:lstStyle/>
          <a:p>
            <a:pPr eaLnBrk="1" hangingPunct="1">
              <a:spcBef>
                <a:spcPts val="0"/>
              </a:spcBef>
              <a:spcAft>
                <a:spcPts val="600"/>
              </a:spcAft>
              <a:buClr>
                <a:schemeClr val="accent6"/>
              </a:buClr>
              <a:defRPr/>
            </a:pPr>
            <a:r>
              <a:rPr lang="en-US" sz="2400" dirty="0">
                <a:ea typeface="ＭＳ Ｐゴシック" pitchFamily="34" charset="-128"/>
              </a:rPr>
              <a:t>W</a:t>
            </a:r>
            <a:r>
              <a:rPr lang="en-GB" sz="2400" dirty="0" smtClean="0"/>
              <a:t>ide </a:t>
            </a:r>
            <a:r>
              <a:rPr lang="en-GB" sz="2400" dirty="0"/>
              <a:t>range of bilateral and multi-lateral collaborations in </a:t>
            </a:r>
            <a:r>
              <a:rPr lang="en-GB" sz="2400" dirty="0" smtClean="0"/>
              <a:t>2015:</a:t>
            </a:r>
            <a:endParaRPr lang="en-US" altLang="ja-JP" sz="2400" dirty="0" smtClean="0">
              <a:ea typeface="ＭＳ Ｐゴシック" pitchFamily="34" charset="-128"/>
            </a:endParaRPr>
          </a:p>
          <a:p>
            <a:pPr lvl="1" eaLnBrk="1" hangingPunct="1">
              <a:spcBef>
                <a:spcPts val="600"/>
              </a:spcBef>
              <a:buClr>
                <a:schemeClr val="accent6"/>
              </a:buClr>
              <a:defRPr/>
            </a:pPr>
            <a:r>
              <a:rPr lang="fr-FR" sz="2000" dirty="0">
                <a:solidFill>
                  <a:srgbClr val="FF0000"/>
                </a:solidFill>
              </a:rPr>
              <a:t>EU – US: </a:t>
            </a:r>
            <a:r>
              <a:rPr lang="fr-FR" sz="2000" dirty="0" smtClean="0">
                <a:solidFill>
                  <a:srgbClr val="FF0000"/>
                </a:solidFill>
              </a:rPr>
              <a:t>6 </a:t>
            </a:r>
            <a:r>
              <a:rPr lang="fr-FR" sz="2000" dirty="0">
                <a:solidFill>
                  <a:srgbClr val="FF0000"/>
                </a:solidFill>
              </a:rPr>
              <a:t>Exchanges, </a:t>
            </a:r>
            <a:r>
              <a:rPr lang="fr-FR" sz="2000" dirty="0" smtClean="0">
                <a:solidFill>
                  <a:srgbClr val="FF0000"/>
                </a:solidFill>
              </a:rPr>
              <a:t>90 </a:t>
            </a:r>
            <a:r>
              <a:rPr lang="fr-FR" sz="2000" dirty="0" err="1" smtClean="0">
                <a:solidFill>
                  <a:srgbClr val="FF0000"/>
                </a:solidFill>
              </a:rPr>
              <a:t>ppd</a:t>
            </a:r>
            <a:endParaRPr lang="en-GB" sz="2000" dirty="0">
              <a:solidFill>
                <a:srgbClr val="FF0000"/>
              </a:solidFill>
            </a:endParaRPr>
          </a:p>
          <a:p>
            <a:pPr lvl="1" eaLnBrk="1" hangingPunct="1">
              <a:spcBef>
                <a:spcPts val="600"/>
              </a:spcBef>
              <a:buClr>
                <a:schemeClr val="accent6"/>
              </a:buClr>
              <a:defRPr/>
            </a:pPr>
            <a:r>
              <a:rPr lang="fr-FR" sz="2000" dirty="0">
                <a:solidFill>
                  <a:srgbClr val="FF0000"/>
                </a:solidFill>
              </a:rPr>
              <a:t>IO – EU: </a:t>
            </a:r>
            <a:r>
              <a:rPr lang="fr-FR" sz="2000" dirty="0" smtClean="0">
                <a:solidFill>
                  <a:srgbClr val="FF0000"/>
                </a:solidFill>
              </a:rPr>
              <a:t>4 </a:t>
            </a:r>
            <a:r>
              <a:rPr lang="fr-FR" sz="2000" dirty="0">
                <a:solidFill>
                  <a:srgbClr val="FF0000"/>
                </a:solidFill>
              </a:rPr>
              <a:t>Exchanges, </a:t>
            </a:r>
            <a:r>
              <a:rPr lang="fr-FR" sz="2000" dirty="0" smtClean="0">
                <a:solidFill>
                  <a:srgbClr val="FF0000"/>
                </a:solidFill>
              </a:rPr>
              <a:t>11 </a:t>
            </a:r>
            <a:r>
              <a:rPr lang="fr-FR" sz="2000" dirty="0" err="1" smtClean="0">
                <a:solidFill>
                  <a:srgbClr val="FF0000"/>
                </a:solidFill>
              </a:rPr>
              <a:t>ppd</a:t>
            </a:r>
            <a:r>
              <a:rPr lang="fr-FR" sz="2000" dirty="0" smtClean="0">
                <a:solidFill>
                  <a:srgbClr val="FF0000"/>
                </a:solidFill>
              </a:rPr>
              <a:t> </a:t>
            </a:r>
          </a:p>
          <a:p>
            <a:pPr marL="457200" lvl="1" indent="0" eaLnBrk="1" hangingPunct="1">
              <a:spcBef>
                <a:spcPts val="600"/>
              </a:spcBef>
              <a:buClr>
                <a:schemeClr val="accent6"/>
              </a:buClr>
              <a:buNone/>
              <a:defRPr/>
            </a:pPr>
            <a:r>
              <a:rPr lang="fr-FR" sz="2000" dirty="0" smtClean="0">
                <a:solidFill>
                  <a:srgbClr val="FF0000"/>
                </a:solidFill>
              </a:rPr>
              <a:t>	(participation of ITER personnel on the JET Programme)</a:t>
            </a:r>
          </a:p>
          <a:p>
            <a:pPr lvl="1" eaLnBrk="1" hangingPunct="1">
              <a:spcBef>
                <a:spcPts val="600"/>
              </a:spcBef>
              <a:buClr>
                <a:schemeClr val="accent6"/>
              </a:buClr>
              <a:defRPr/>
            </a:pPr>
            <a:r>
              <a:rPr lang="fr-FR" sz="2000" dirty="0" smtClean="0">
                <a:solidFill>
                  <a:srgbClr val="FF0000"/>
                </a:solidFill>
              </a:rPr>
              <a:t>IO</a:t>
            </a:r>
            <a:r>
              <a:rPr lang="fr-FR" sz="2000" dirty="0">
                <a:solidFill>
                  <a:srgbClr val="FF0000"/>
                </a:solidFill>
              </a:rPr>
              <a:t> – </a:t>
            </a:r>
            <a:r>
              <a:rPr lang="fr-FR" sz="2000" dirty="0" smtClean="0">
                <a:solidFill>
                  <a:srgbClr val="FF0000"/>
                </a:solidFill>
              </a:rPr>
              <a:t>KO: 2 Exchanges, </a:t>
            </a:r>
            <a:r>
              <a:rPr lang="fr-FR" sz="2000" dirty="0">
                <a:solidFill>
                  <a:srgbClr val="FF0000"/>
                </a:solidFill>
              </a:rPr>
              <a:t>9</a:t>
            </a:r>
            <a:r>
              <a:rPr lang="fr-FR" sz="2000" dirty="0" smtClean="0">
                <a:solidFill>
                  <a:srgbClr val="FF0000"/>
                </a:solidFill>
              </a:rPr>
              <a:t> </a:t>
            </a:r>
            <a:r>
              <a:rPr lang="fr-FR" sz="2000" dirty="0" err="1" smtClean="0">
                <a:solidFill>
                  <a:srgbClr val="FF0000"/>
                </a:solidFill>
              </a:rPr>
              <a:t>ppd</a:t>
            </a:r>
            <a:endParaRPr lang="fr-FR" sz="2000" dirty="0" smtClean="0">
              <a:solidFill>
                <a:srgbClr val="FF0000"/>
              </a:solidFill>
            </a:endParaRPr>
          </a:p>
          <a:p>
            <a:pPr lvl="1" eaLnBrk="1" hangingPunct="1">
              <a:buClr>
                <a:schemeClr val="accent6"/>
              </a:buClr>
              <a:defRPr/>
            </a:pPr>
            <a:r>
              <a:rPr lang="fr-FR" sz="2000" dirty="0" smtClean="0">
                <a:solidFill>
                  <a:srgbClr val="FF0000"/>
                </a:solidFill>
              </a:rPr>
              <a:t>JA </a:t>
            </a:r>
            <a:r>
              <a:rPr lang="fr-FR" sz="2000" dirty="0">
                <a:solidFill>
                  <a:srgbClr val="FF0000"/>
                </a:solidFill>
              </a:rPr>
              <a:t>– EU: </a:t>
            </a:r>
            <a:r>
              <a:rPr lang="fr-FR" sz="2000" dirty="0" smtClean="0">
                <a:solidFill>
                  <a:srgbClr val="FF0000"/>
                </a:solidFill>
              </a:rPr>
              <a:t>2 </a:t>
            </a:r>
            <a:r>
              <a:rPr lang="fr-FR" sz="2000" dirty="0">
                <a:solidFill>
                  <a:srgbClr val="FF0000"/>
                </a:solidFill>
              </a:rPr>
              <a:t>Exchanges, </a:t>
            </a:r>
            <a:r>
              <a:rPr lang="fr-FR" sz="2000" dirty="0" smtClean="0">
                <a:solidFill>
                  <a:srgbClr val="FF0000"/>
                </a:solidFill>
              </a:rPr>
              <a:t>1 </a:t>
            </a:r>
            <a:r>
              <a:rPr lang="fr-FR" sz="2000" dirty="0" err="1" smtClean="0">
                <a:solidFill>
                  <a:srgbClr val="FF0000"/>
                </a:solidFill>
              </a:rPr>
              <a:t>ppy</a:t>
            </a:r>
            <a:r>
              <a:rPr lang="fr-FR" sz="2000" dirty="0" smtClean="0">
                <a:solidFill>
                  <a:srgbClr val="FF0000"/>
                </a:solidFill>
              </a:rPr>
              <a:t>, 4 </a:t>
            </a:r>
            <a:r>
              <a:rPr lang="fr-FR" sz="2000" dirty="0" err="1" smtClean="0">
                <a:solidFill>
                  <a:srgbClr val="FF0000"/>
                </a:solidFill>
              </a:rPr>
              <a:t>ppd</a:t>
            </a:r>
            <a:endParaRPr lang="en-GB" sz="2000" dirty="0">
              <a:solidFill>
                <a:srgbClr val="FF0000"/>
              </a:solidFill>
            </a:endParaRPr>
          </a:p>
          <a:p>
            <a:pPr lvl="1" eaLnBrk="1" hangingPunct="1">
              <a:spcBef>
                <a:spcPts val="600"/>
              </a:spcBef>
              <a:buClr>
                <a:schemeClr val="accent6"/>
              </a:buClr>
              <a:defRPr/>
            </a:pPr>
            <a:r>
              <a:rPr lang="en-GB" sz="2000" dirty="0">
                <a:solidFill>
                  <a:srgbClr val="FF0000"/>
                </a:solidFill>
              </a:rPr>
              <a:t>JA – US: </a:t>
            </a:r>
            <a:r>
              <a:rPr lang="en-GB" sz="2000" dirty="0" smtClean="0">
                <a:solidFill>
                  <a:srgbClr val="FF0000"/>
                </a:solidFill>
              </a:rPr>
              <a:t>4 </a:t>
            </a:r>
            <a:r>
              <a:rPr lang="en-GB" sz="2000" dirty="0">
                <a:solidFill>
                  <a:srgbClr val="FF0000"/>
                </a:solidFill>
              </a:rPr>
              <a:t>Exchanges, </a:t>
            </a:r>
            <a:r>
              <a:rPr lang="en-GB" sz="2000" dirty="0" smtClean="0">
                <a:solidFill>
                  <a:srgbClr val="FF0000"/>
                </a:solidFill>
              </a:rPr>
              <a:t>32 </a:t>
            </a:r>
            <a:r>
              <a:rPr lang="en-GB" sz="2000" dirty="0" err="1" smtClean="0">
                <a:solidFill>
                  <a:srgbClr val="FF0000"/>
                </a:solidFill>
              </a:rPr>
              <a:t>ppd</a:t>
            </a:r>
            <a:endParaRPr lang="en-GB" sz="2000" dirty="0">
              <a:solidFill>
                <a:srgbClr val="FF0000"/>
              </a:solidFill>
            </a:endParaRPr>
          </a:p>
          <a:p>
            <a:pPr lvl="1" eaLnBrk="1" hangingPunct="1">
              <a:spcBef>
                <a:spcPts val="600"/>
              </a:spcBef>
              <a:buClr>
                <a:schemeClr val="accent6"/>
              </a:buClr>
              <a:defRPr/>
            </a:pPr>
            <a:r>
              <a:rPr lang="fr-FR" sz="2000" dirty="0">
                <a:solidFill>
                  <a:srgbClr val="FF0000"/>
                </a:solidFill>
              </a:rPr>
              <a:t>KO – EU: 2 Exchanges, </a:t>
            </a:r>
            <a:r>
              <a:rPr lang="fr-FR" sz="2000" dirty="0" smtClean="0">
                <a:solidFill>
                  <a:srgbClr val="FF0000"/>
                </a:solidFill>
              </a:rPr>
              <a:t>51 </a:t>
            </a:r>
            <a:r>
              <a:rPr lang="fr-FR" sz="2000" dirty="0" err="1" smtClean="0">
                <a:solidFill>
                  <a:srgbClr val="FF0000"/>
                </a:solidFill>
              </a:rPr>
              <a:t>ppd</a:t>
            </a:r>
            <a:endParaRPr lang="fr-FR" sz="2000" dirty="0" smtClean="0">
              <a:solidFill>
                <a:srgbClr val="FF0000"/>
              </a:solidFill>
            </a:endParaRPr>
          </a:p>
          <a:p>
            <a:pPr lvl="1" eaLnBrk="1" hangingPunct="1">
              <a:spcBef>
                <a:spcPts val="600"/>
              </a:spcBef>
              <a:buClr>
                <a:schemeClr val="accent6"/>
              </a:buClr>
              <a:defRPr/>
            </a:pPr>
            <a:r>
              <a:rPr lang="fr-FR" sz="2000" dirty="0">
                <a:solidFill>
                  <a:srgbClr val="FF0000"/>
                </a:solidFill>
              </a:rPr>
              <a:t>KO – </a:t>
            </a:r>
            <a:r>
              <a:rPr lang="fr-FR" sz="2000" dirty="0" smtClean="0">
                <a:solidFill>
                  <a:srgbClr val="FF0000"/>
                </a:solidFill>
              </a:rPr>
              <a:t>IO: 1 </a:t>
            </a:r>
            <a:r>
              <a:rPr lang="fr-FR" sz="2000" dirty="0">
                <a:solidFill>
                  <a:srgbClr val="FF0000"/>
                </a:solidFill>
              </a:rPr>
              <a:t>Exchanges, </a:t>
            </a:r>
            <a:r>
              <a:rPr lang="fr-FR" sz="2000" dirty="0" smtClean="0">
                <a:solidFill>
                  <a:srgbClr val="FF0000"/>
                </a:solidFill>
              </a:rPr>
              <a:t>5 </a:t>
            </a:r>
            <a:r>
              <a:rPr lang="fr-FR" sz="2000" dirty="0" err="1" smtClean="0">
                <a:solidFill>
                  <a:srgbClr val="FF0000"/>
                </a:solidFill>
              </a:rPr>
              <a:t>ppd</a:t>
            </a:r>
            <a:endParaRPr lang="en-GB" sz="2000" dirty="0">
              <a:solidFill>
                <a:srgbClr val="FF0000"/>
              </a:solidFill>
            </a:endParaRPr>
          </a:p>
          <a:p>
            <a:pPr lvl="1" eaLnBrk="1" hangingPunct="1">
              <a:spcBef>
                <a:spcPts val="600"/>
              </a:spcBef>
              <a:buClr>
                <a:schemeClr val="accent6"/>
              </a:buClr>
              <a:defRPr/>
            </a:pPr>
            <a:r>
              <a:rPr lang="en-GB" sz="2000" dirty="0">
                <a:solidFill>
                  <a:srgbClr val="FF0000"/>
                </a:solidFill>
              </a:rPr>
              <a:t>US – EU: </a:t>
            </a:r>
            <a:r>
              <a:rPr lang="en-GB" sz="2000" dirty="0" smtClean="0">
                <a:solidFill>
                  <a:srgbClr val="FF0000"/>
                </a:solidFill>
              </a:rPr>
              <a:t>7 </a:t>
            </a:r>
            <a:r>
              <a:rPr lang="en-GB" sz="2000" dirty="0">
                <a:solidFill>
                  <a:srgbClr val="FF0000"/>
                </a:solidFill>
              </a:rPr>
              <a:t>Exchanges, </a:t>
            </a:r>
            <a:r>
              <a:rPr lang="en-GB" sz="2000" dirty="0" smtClean="0">
                <a:solidFill>
                  <a:srgbClr val="FF0000"/>
                </a:solidFill>
              </a:rPr>
              <a:t>65 </a:t>
            </a:r>
            <a:r>
              <a:rPr lang="en-GB" sz="2000" dirty="0" err="1" smtClean="0">
                <a:solidFill>
                  <a:srgbClr val="FF0000"/>
                </a:solidFill>
              </a:rPr>
              <a:t>ppd</a:t>
            </a:r>
            <a:endParaRPr lang="en-GB" sz="2000" dirty="0" smtClean="0">
              <a:solidFill>
                <a:srgbClr val="FF0000"/>
              </a:solidFill>
            </a:endParaRPr>
          </a:p>
          <a:p>
            <a:pPr lvl="1" eaLnBrk="1" hangingPunct="1">
              <a:spcBef>
                <a:spcPts val="600"/>
              </a:spcBef>
              <a:spcAft>
                <a:spcPts val="1200"/>
              </a:spcAft>
              <a:buClr>
                <a:schemeClr val="accent6"/>
              </a:buClr>
              <a:defRPr/>
            </a:pPr>
            <a:r>
              <a:rPr lang="en-GB" sz="2000" dirty="0">
                <a:solidFill>
                  <a:srgbClr val="FF0000"/>
                </a:solidFill>
              </a:rPr>
              <a:t>US – KO: </a:t>
            </a:r>
            <a:r>
              <a:rPr lang="en-GB" sz="2000" dirty="0" smtClean="0">
                <a:solidFill>
                  <a:srgbClr val="FF0000"/>
                </a:solidFill>
              </a:rPr>
              <a:t>10 </a:t>
            </a:r>
            <a:r>
              <a:rPr lang="en-GB" sz="2000" dirty="0">
                <a:solidFill>
                  <a:srgbClr val="FF0000"/>
                </a:solidFill>
              </a:rPr>
              <a:t>Exchanges, </a:t>
            </a:r>
            <a:r>
              <a:rPr lang="en-GB" sz="2000" dirty="0" smtClean="0">
                <a:solidFill>
                  <a:srgbClr val="FF0000"/>
                </a:solidFill>
              </a:rPr>
              <a:t>264 </a:t>
            </a:r>
            <a:r>
              <a:rPr lang="en-GB" sz="2000" dirty="0" err="1" smtClean="0">
                <a:solidFill>
                  <a:srgbClr val="FF0000"/>
                </a:solidFill>
              </a:rPr>
              <a:t>ppd</a:t>
            </a:r>
            <a:endParaRPr lang="en-GB" sz="2000" dirty="0" smtClean="0">
              <a:solidFill>
                <a:srgbClr val="FF0000"/>
              </a:solidFill>
            </a:endParaRPr>
          </a:p>
          <a:p>
            <a:pPr eaLnBrk="1" hangingPunct="1">
              <a:spcBef>
                <a:spcPts val="0"/>
              </a:spcBef>
              <a:spcAft>
                <a:spcPts val="600"/>
              </a:spcAft>
              <a:buClr>
                <a:schemeClr val="accent6"/>
              </a:buClr>
              <a:defRPr/>
            </a:pPr>
            <a:r>
              <a:rPr lang="en-GB" sz="2400" dirty="0"/>
              <a:t>Many other exchanges took place under bilateral </a:t>
            </a:r>
            <a:r>
              <a:rPr lang="en-GB" sz="2400" dirty="0" smtClean="0"/>
              <a:t>agreements</a:t>
            </a:r>
            <a:endParaRPr lang="en-GB" sz="2200" dirty="0">
              <a:solidFill>
                <a:srgbClr val="FF0000"/>
              </a:solidFill>
            </a:endParaRPr>
          </a:p>
          <a:p>
            <a:pPr lvl="1" eaLnBrk="1" hangingPunct="1">
              <a:buClr>
                <a:schemeClr val="accent6"/>
              </a:buClr>
              <a:defRPr/>
            </a:pPr>
            <a:endParaRPr lang="en-US" altLang="ja-JP" sz="2200" dirty="0" smtClean="0">
              <a:solidFill>
                <a:srgbClr val="FF0000"/>
              </a:solidFill>
              <a:ea typeface="ＭＳ Ｐゴシック" pitchFamily="34" charset="-128"/>
            </a:endParaRPr>
          </a:p>
        </p:txBody>
      </p:sp>
    </p:spTree>
    <p:extLst>
      <p:ext uri="{BB962C8B-B14F-4D97-AF65-F5344CB8AC3E}">
        <p14:creationId xmlns:p14="http://schemas.microsoft.com/office/powerpoint/2010/main" val="3065388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814" y="4279466"/>
            <a:ext cx="7278181" cy="257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6" name="Title 1"/>
          <p:cNvSpPr>
            <a:spLocks noGrp="1"/>
          </p:cNvSpPr>
          <p:nvPr>
            <p:ph type="title"/>
          </p:nvPr>
        </p:nvSpPr>
        <p:spPr>
          <a:xfrm>
            <a:off x="1763097" y="0"/>
            <a:ext cx="7216775" cy="908050"/>
          </a:xfrm>
        </p:spPr>
        <p:txBody>
          <a:bodyPr/>
          <a:lstStyle/>
          <a:p>
            <a:r>
              <a:rPr lang="en-GB" altLang="en-US" dirty="0"/>
              <a:t>Priorities for future work</a:t>
            </a:r>
            <a:endParaRPr lang="en-US" altLang="en-US" dirty="0" smtClean="0"/>
          </a:p>
        </p:txBody>
      </p:sp>
      <p:sp>
        <p:nvSpPr>
          <p:cNvPr id="50179" name="Content Placeholder 2"/>
          <p:cNvSpPr>
            <a:spLocks noGrp="1"/>
          </p:cNvSpPr>
          <p:nvPr>
            <p:ph idx="1"/>
          </p:nvPr>
        </p:nvSpPr>
        <p:spPr>
          <a:xfrm>
            <a:off x="1869057" y="826378"/>
            <a:ext cx="7081693" cy="5815297"/>
          </a:xfrm>
        </p:spPr>
        <p:txBody>
          <a:bodyPr/>
          <a:lstStyle/>
          <a:p>
            <a:pPr marL="0" indent="0" fontAlgn="auto">
              <a:spcAft>
                <a:spcPts val="0"/>
              </a:spcAft>
              <a:buNone/>
              <a:defRPr/>
            </a:pPr>
            <a:r>
              <a:rPr lang="en-GB" dirty="0">
                <a:latin typeface="Arial" charset="0"/>
                <a:cs typeface="Arial" charset="0"/>
              </a:rPr>
              <a:t>Gaps to Fusion </a:t>
            </a:r>
            <a:r>
              <a:rPr lang="en-GB" dirty="0" smtClean="0">
                <a:latin typeface="Arial" charset="0"/>
                <a:cs typeface="Arial" charset="0"/>
              </a:rPr>
              <a:t>Energy</a:t>
            </a:r>
            <a:endParaRPr lang="en-GB" dirty="0" smtClean="0">
              <a:solidFill>
                <a:srgbClr val="333333"/>
              </a:solidFill>
            </a:endParaRPr>
          </a:p>
          <a:p>
            <a:pPr fontAlgn="auto">
              <a:spcAft>
                <a:spcPts val="0"/>
              </a:spcAft>
              <a:defRPr/>
            </a:pPr>
            <a:r>
              <a:rPr lang="en-GB" sz="2400" dirty="0" smtClean="0"/>
              <a:t>Sustainment </a:t>
            </a:r>
            <a:r>
              <a:rPr lang="en-GB" sz="2400" dirty="0"/>
              <a:t>of high gain burning plasma </a:t>
            </a:r>
          </a:p>
          <a:p>
            <a:pPr lvl="1" fontAlgn="auto">
              <a:spcAft>
                <a:spcPts val="0"/>
              </a:spcAft>
              <a:defRPr/>
            </a:pPr>
            <a:r>
              <a:rPr lang="en-US" sz="2200" dirty="0">
                <a:solidFill>
                  <a:srgbClr val="FF0000"/>
                </a:solidFill>
              </a:rPr>
              <a:t>Control of </a:t>
            </a:r>
            <a:r>
              <a:rPr lang="en-US" sz="2200" dirty="0" smtClean="0">
                <a:solidFill>
                  <a:srgbClr val="FF0000"/>
                </a:solidFill>
              </a:rPr>
              <a:t>burning plasma, long duration, heat </a:t>
            </a:r>
            <a:r>
              <a:rPr lang="en-US" sz="2200" dirty="0">
                <a:solidFill>
                  <a:srgbClr val="FF0000"/>
                </a:solidFill>
              </a:rPr>
              <a:t>exhaust </a:t>
            </a:r>
            <a:endParaRPr lang="en-US" sz="2200" dirty="0" smtClean="0">
              <a:solidFill>
                <a:srgbClr val="FF0000"/>
              </a:solidFill>
            </a:endParaRPr>
          </a:p>
          <a:p>
            <a:pPr fontAlgn="auto">
              <a:spcAft>
                <a:spcPts val="0"/>
              </a:spcAft>
              <a:defRPr/>
            </a:pPr>
            <a:r>
              <a:rPr lang="en-GB" sz="2400" dirty="0" smtClean="0"/>
              <a:t>Materials </a:t>
            </a:r>
            <a:r>
              <a:rPr lang="en-GB" sz="2400" dirty="0"/>
              <a:t>resistant to high heat fluxes and neutron </a:t>
            </a:r>
            <a:r>
              <a:rPr lang="en-GB" sz="2400" dirty="0" err="1" smtClean="0"/>
              <a:t>fluence</a:t>
            </a:r>
            <a:endParaRPr lang="en-GB" sz="2400" dirty="0"/>
          </a:p>
          <a:p>
            <a:pPr>
              <a:lnSpc>
                <a:spcPts val="2500"/>
              </a:lnSpc>
              <a:spcAft>
                <a:spcPts val="0"/>
              </a:spcAft>
            </a:pPr>
            <a:r>
              <a:rPr lang="en-GB" sz="2400" dirty="0" smtClean="0">
                <a:latin typeface="Calibri"/>
                <a:cs typeface="Arial" charset="0"/>
              </a:rPr>
              <a:t>Tritium </a:t>
            </a:r>
            <a:r>
              <a:rPr lang="en-GB" sz="2400" dirty="0">
                <a:latin typeface="Calibri"/>
                <a:cs typeface="Arial" charset="0"/>
              </a:rPr>
              <a:t>cycle &amp; T self-sufficiency </a:t>
            </a:r>
          </a:p>
          <a:p>
            <a:pPr marL="742950" lvl="2" indent="-342900">
              <a:lnSpc>
                <a:spcPts val="2500"/>
              </a:lnSpc>
            </a:pPr>
            <a:r>
              <a:rPr lang="fr-FR" sz="2200" dirty="0">
                <a:solidFill>
                  <a:srgbClr val="FF0000"/>
                </a:solidFill>
                <a:latin typeface="Calibri"/>
                <a:cs typeface="Arial" charset="0"/>
              </a:rPr>
              <a:t>~112kg T/</a:t>
            </a:r>
            <a:r>
              <a:rPr lang="fr-FR" sz="2200" dirty="0" err="1">
                <a:solidFill>
                  <a:srgbClr val="FF0000"/>
                </a:solidFill>
                <a:latin typeface="Calibri"/>
                <a:cs typeface="Arial" charset="0"/>
              </a:rPr>
              <a:t>year</a:t>
            </a:r>
            <a:r>
              <a:rPr lang="fr-FR" sz="2200" dirty="0">
                <a:solidFill>
                  <a:srgbClr val="FF0000"/>
                </a:solidFill>
                <a:latin typeface="Calibri"/>
                <a:cs typeface="Arial" charset="0"/>
              </a:rPr>
              <a:t> for 500MWe </a:t>
            </a:r>
            <a:r>
              <a:rPr lang="fr-FR" sz="2200" dirty="0" err="1">
                <a:solidFill>
                  <a:srgbClr val="FF0000"/>
                </a:solidFill>
                <a:latin typeface="Calibri"/>
                <a:cs typeface="Arial" charset="0"/>
              </a:rPr>
              <a:t>reactor</a:t>
            </a:r>
            <a:r>
              <a:rPr lang="fr-FR" sz="2200" dirty="0">
                <a:solidFill>
                  <a:srgbClr val="FF0000"/>
                </a:solidFill>
                <a:latin typeface="Calibri"/>
                <a:cs typeface="Arial" charset="0"/>
              </a:rPr>
              <a:t>  </a:t>
            </a:r>
          </a:p>
          <a:p>
            <a:pPr marL="742950" lvl="2" indent="-342900">
              <a:lnSpc>
                <a:spcPts val="2500"/>
              </a:lnSpc>
            </a:pPr>
            <a:r>
              <a:rPr lang="fr-FR" sz="2200" dirty="0">
                <a:solidFill>
                  <a:srgbClr val="FF0000"/>
                </a:solidFill>
                <a:latin typeface="Calibri"/>
                <a:cs typeface="Arial" charset="0"/>
              </a:rPr>
              <a:t>Efficient </a:t>
            </a:r>
            <a:r>
              <a:rPr lang="fr-FR" sz="2200" dirty="0" err="1">
                <a:solidFill>
                  <a:srgbClr val="FF0000"/>
                </a:solidFill>
                <a:latin typeface="Calibri"/>
                <a:cs typeface="Arial" charset="0"/>
              </a:rPr>
              <a:t>breeding</a:t>
            </a:r>
            <a:r>
              <a:rPr lang="fr-FR" sz="2200" dirty="0">
                <a:solidFill>
                  <a:srgbClr val="FF0000"/>
                </a:solidFill>
                <a:latin typeface="Calibri"/>
                <a:cs typeface="Arial" charset="0"/>
              </a:rPr>
              <a:t> </a:t>
            </a:r>
            <a:r>
              <a:rPr lang="fr-FR" sz="2200" dirty="0" smtClean="0">
                <a:solidFill>
                  <a:srgbClr val="FF0000"/>
                </a:solidFill>
                <a:latin typeface="Calibri"/>
                <a:cs typeface="Arial" charset="0"/>
              </a:rPr>
              <a:t>and extraction</a:t>
            </a:r>
            <a:endParaRPr lang="en-GB" sz="2200" dirty="0">
              <a:solidFill>
                <a:srgbClr val="FF0000"/>
              </a:solidFill>
            </a:endParaRPr>
          </a:p>
        </p:txBody>
      </p:sp>
    </p:spTree>
    <p:extLst>
      <p:ext uri="{BB962C8B-B14F-4D97-AF65-F5344CB8AC3E}">
        <p14:creationId xmlns:p14="http://schemas.microsoft.com/office/powerpoint/2010/main" val="2800525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y_Technology_Network">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K style">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docProps/app.xml><?xml version="1.0" encoding="utf-8"?>
<Properties xmlns="http://schemas.openxmlformats.org/officeDocument/2006/extended-properties" xmlns:vt="http://schemas.openxmlformats.org/officeDocument/2006/docPropsVTypes">
  <Template>Energy_Technology_Network</Template>
  <TotalTime>19940</TotalTime>
  <Words>1247</Words>
  <Application>Microsoft Office PowerPoint</Application>
  <PresentationFormat>On-screen Show (4:3)</PresentationFormat>
  <Paragraphs>189</Paragraphs>
  <Slides>16</Slides>
  <Notes>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0" baseType="lpstr">
      <vt:lpstr>Energy_Technology_Network</vt:lpstr>
      <vt:lpstr>YK style</vt:lpstr>
      <vt:lpstr>3_Office Theme</vt:lpstr>
      <vt:lpstr>Equation</vt:lpstr>
      <vt:lpstr>TCP on Tokamak Programmes </vt:lpstr>
      <vt:lpstr>Outline</vt:lpstr>
      <vt:lpstr>Aims of the CTP-TCP and key achievements</vt:lpstr>
      <vt:lpstr>Description of TCP participants</vt:lpstr>
      <vt:lpstr>Description of TCP participants</vt:lpstr>
      <vt:lpstr>TCP’s current programme of work.</vt:lpstr>
      <vt:lpstr>ITPA Joint Experiments for 2016</vt:lpstr>
      <vt:lpstr>TCP’s current programme of work 2015 personnel exchanges</vt:lpstr>
      <vt:lpstr>Priorities for future work</vt:lpstr>
      <vt:lpstr>Priorities for future work</vt:lpstr>
      <vt:lpstr>Priorities for future work</vt:lpstr>
      <vt:lpstr>Priorities for future work</vt:lpstr>
      <vt:lpstr>PowerPoint Presentation</vt:lpstr>
      <vt:lpstr>Governance structure</vt:lpstr>
      <vt:lpstr>Outreach and communication activities</vt:lpstr>
      <vt:lpstr>PowerPoint Presentation</vt:lpstr>
    </vt:vector>
  </TitlesOfParts>
  <Company>International Energy Agency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Louis</dc:creator>
  <cp:lastModifiedBy>Borba, Duarte N</cp:lastModifiedBy>
  <cp:revision>473</cp:revision>
  <cp:lastPrinted>2015-01-27T09:48:29Z</cp:lastPrinted>
  <dcterms:created xsi:type="dcterms:W3CDTF">2016-01-27T09:17:33Z</dcterms:created>
  <dcterms:modified xsi:type="dcterms:W3CDTF">2016-02-17T13:00:34Z</dcterms:modified>
</cp:coreProperties>
</file>